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1167" r:id="rId2"/>
    <p:sldId id="1171" r:id="rId3"/>
    <p:sldId id="1204" r:id="rId4"/>
    <p:sldId id="1146" r:id="rId5"/>
    <p:sldId id="1133" r:id="rId6"/>
    <p:sldId id="1174" r:id="rId7"/>
    <p:sldId id="1135" r:id="rId8"/>
    <p:sldId id="1139" r:id="rId9"/>
    <p:sldId id="1215" r:id="rId10"/>
    <p:sldId id="1176" r:id="rId11"/>
    <p:sldId id="1132" r:id="rId12"/>
    <p:sldId id="1140" r:id="rId13"/>
    <p:sldId id="1141" r:id="rId14"/>
    <p:sldId id="1175" r:id="rId15"/>
    <p:sldId id="1177" r:id="rId16"/>
    <p:sldId id="1134" r:id="rId17"/>
    <p:sldId id="1178" r:id="rId18"/>
    <p:sldId id="1205" r:id="rId19"/>
    <p:sldId id="1179" r:id="rId20"/>
    <p:sldId id="1136" r:id="rId21"/>
    <p:sldId id="1216" r:id="rId22"/>
    <p:sldId id="1182" r:id="rId23"/>
    <p:sldId id="1217" r:id="rId24"/>
    <p:sldId id="1137" r:id="rId25"/>
    <p:sldId id="1180" r:id="rId26"/>
    <p:sldId id="1199" r:id="rId27"/>
    <p:sldId id="1218" r:id="rId28"/>
    <p:sldId id="1138" r:id="rId29"/>
    <p:sldId id="1181" r:id="rId30"/>
    <p:sldId id="1183" r:id="rId31"/>
    <p:sldId id="1184" r:id="rId32"/>
    <p:sldId id="1185" r:id="rId33"/>
    <p:sldId id="1201" r:id="rId34"/>
    <p:sldId id="1187" r:id="rId35"/>
    <p:sldId id="1186" r:id="rId36"/>
    <p:sldId id="1144" r:id="rId37"/>
    <p:sldId id="1145" r:id="rId38"/>
    <p:sldId id="1188" r:id="rId39"/>
    <p:sldId id="1189" r:id="rId40"/>
    <p:sldId id="1193" r:id="rId41"/>
    <p:sldId id="1159" r:id="rId42"/>
    <p:sldId id="1206" r:id="rId43"/>
    <p:sldId id="1209" r:id="rId44"/>
    <p:sldId id="1207" r:id="rId45"/>
    <p:sldId id="1208" r:id="rId46"/>
    <p:sldId id="1190" r:id="rId47"/>
    <p:sldId id="1210" r:id="rId48"/>
    <p:sldId id="1191" r:id="rId49"/>
    <p:sldId id="1130" r:id="rId50"/>
    <p:sldId id="1110" r:id="rId51"/>
    <p:sldId id="1194" r:id="rId52"/>
    <p:sldId id="1151" r:id="rId53"/>
    <p:sldId id="1129" r:id="rId54"/>
    <p:sldId id="1202" r:id="rId55"/>
    <p:sldId id="1153" r:id="rId56"/>
    <p:sldId id="1078" r:id="rId57"/>
    <p:sldId id="1021" r:id="rId58"/>
    <p:sldId id="1106" r:id="rId59"/>
    <p:sldId id="1195" r:id="rId60"/>
    <p:sldId id="1219" r:id="rId61"/>
    <p:sldId id="1203" r:id="rId62"/>
    <p:sldId id="1107" r:id="rId63"/>
    <p:sldId id="1196" r:id="rId64"/>
    <p:sldId id="1108" r:id="rId65"/>
    <p:sldId id="1154" r:id="rId66"/>
    <p:sldId id="1109" r:id="rId67"/>
    <p:sldId id="1152" r:id="rId68"/>
    <p:sldId id="1169" r:id="rId69"/>
    <p:sldId id="1170" r:id="rId70"/>
    <p:sldId id="1172" r:id="rId71"/>
    <p:sldId id="1173" r:id="rId72"/>
    <p:sldId id="1211" r:id="rId73"/>
    <p:sldId id="1197" r:id="rId74"/>
    <p:sldId id="1198" r:id="rId75"/>
    <p:sldId id="1212" r:id="rId76"/>
    <p:sldId id="1213" r:id="rId77"/>
    <p:sldId id="1214" r:id="rId78"/>
    <p:sldId id="1200" r:id="rId79"/>
  </p:sldIdLst>
  <p:sldSz cx="9144000" cy="6858000" type="screen4x3"/>
  <p:notesSz cx="6858000" cy="9144000"/>
  <p:custDataLst>
    <p:tags r:id="rId8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Immorlica" initials="NI" lastIdx="1" clrIdx="0">
    <p:extLst>
      <p:ext uri="{19B8F6BF-5375-455C-9EA6-DF929625EA0E}">
        <p15:presenceInfo xmlns:p15="http://schemas.microsoft.com/office/powerpoint/2012/main" userId="S-1-5-21-124525095-708259637-1543119021-1248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B3"/>
    <a:srgbClr val="FF0099"/>
    <a:srgbClr val="1D4ABF"/>
    <a:srgbClr val="FF9F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0742" autoAdjust="0"/>
  </p:normalViewPr>
  <p:slideViewPr>
    <p:cSldViewPr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1E28F-D530-47A3-8AFE-509AE3CC353E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5491B-AF3E-46D0-90BE-BF4AB8C66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5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4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91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01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65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97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is often how your reviewers get picked, so cite the people you want reviewing your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8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0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573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53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don’t index the integers with x!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6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5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98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61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if an empirical paper, replace “proofs” with “data analysis/graphs”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3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28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2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81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42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71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18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833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if an empirical paper, replace “proofs” with “data analysis/graphs”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81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032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51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26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768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3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8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75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78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10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08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45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comments for authors.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72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8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70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Related work is meant to put your work in context; can be incorporated into talk.  2-4 can be reshuffled.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967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Related work is meant to put your work in context; can be incorporated into talk.  2-4 can be reshuffled.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686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72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very simple very clean proofs are okay.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86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very simple very clean proofs are okay.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167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18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538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616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44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276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20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173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79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picture is worth 1000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Shapes help color-blind people distinguish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Consistency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558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439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talk is an advertisement</a:t>
            </a:r>
          </a:p>
          <a:p>
            <a:r>
              <a:rPr lang="en-US" dirty="0"/>
              <a:t>Take questions offline if it’s getting annoying </a:t>
            </a:r>
            <a:r>
              <a:rPr lang="en-US"/>
              <a:t>for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41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65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751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796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1585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9796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6131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427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133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44873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talk is an advertisement</a:t>
            </a:r>
          </a:p>
          <a:p>
            <a:r>
              <a:rPr lang="en-US" dirty="0"/>
              <a:t>Take questions offline if it’s getting annoying </a:t>
            </a:r>
            <a:r>
              <a:rPr lang="en-US"/>
              <a:t>for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23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talk is an advertisement</a:t>
            </a:r>
          </a:p>
          <a:p>
            <a:r>
              <a:rPr lang="en-US" dirty="0"/>
              <a:t>Take questions offline if it’s getting annoying </a:t>
            </a:r>
            <a:r>
              <a:rPr lang="en-US"/>
              <a:t>for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01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26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1F78-7E80-46C7-BA44-89AC02F9B921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600200"/>
            <a:ext cx="9144000" cy="1470025"/>
          </a:xfrm>
          <a:solidFill>
            <a:schemeClr val="tx2"/>
          </a:solidFill>
          <a:ln w="76200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Guiding Principles for</a:t>
            </a:r>
            <a:br>
              <a:rPr lang="en-US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Creating Your Public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38400" y="3505200"/>
            <a:ext cx="6629400" cy="2514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cap="small" dirty="0">
                <a:solidFill>
                  <a:schemeClr val="tx2">
                    <a:lumMod val="50000"/>
                  </a:schemeClr>
                </a:solidFill>
              </a:rPr>
              <a:t>Original Slides: Nicole Immorlica, Microsoft</a:t>
            </a:r>
          </a:p>
          <a:p>
            <a:pPr marL="0" indent="0" algn="l">
              <a:buNone/>
            </a:pPr>
            <a:r>
              <a:rPr lang="en-US" sz="2800" cap="small" dirty="0">
                <a:solidFill>
                  <a:schemeClr val="tx2">
                    <a:lumMod val="50000"/>
                  </a:schemeClr>
                </a:solidFill>
              </a:rPr>
              <a:t>Presenter: Matt Weinberg, Princeton</a:t>
            </a:r>
          </a:p>
          <a:p>
            <a:pPr marL="0" indent="0" algn="l">
              <a:buNone/>
            </a:pPr>
            <a:endParaRPr lang="en-US" sz="2800" cap="small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4038600"/>
            <a:ext cx="6629400" cy="0"/>
          </a:xfrm>
          <a:prstGeom prst="line">
            <a:avLst/>
          </a:prstGeom>
          <a:ln w="381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8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180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abstract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Help someone understand what’s in the paper (normally targeted at an expert), and whether they should read more.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Should I sell the main results?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 could state objectively </a:t>
            </a:r>
            <a:r>
              <a:rPr lang="en-US" sz="2800" b="1" dirty="0"/>
              <a:t>why the main result is interesting</a:t>
            </a:r>
            <a:r>
              <a:rPr lang="en-US" sz="2800" dirty="0"/>
              <a:t>, so an expert knows what’s the point.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 shouldn’t go overboard, you have an entire introduction for that.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E.g. “This is the first constant-factor approximation.”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80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180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abstract</a:t>
            </a:r>
            <a:r>
              <a:rPr lang="en-US" sz="4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26E13-F9CA-44D0-A585-2CDC6C8BB8F8}"/>
              </a:ext>
            </a:extLst>
          </p:cNvPr>
          <p:cNvSpPr txBox="1"/>
          <p:nvPr/>
        </p:nvSpPr>
        <p:spPr>
          <a:xfrm>
            <a:off x="647699" y="1643390"/>
            <a:ext cx="377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Good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E4458-0CD1-48BB-AFC6-97BF42D4C757}"/>
              </a:ext>
            </a:extLst>
          </p:cNvPr>
          <p:cNvSpPr txBox="1"/>
          <p:nvPr/>
        </p:nvSpPr>
        <p:spPr>
          <a:xfrm>
            <a:off x="4419598" y="1643389"/>
            <a:ext cx="407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9626E-A3AA-4945-88FD-4F82F0E75F03}"/>
              </a:ext>
            </a:extLst>
          </p:cNvPr>
          <p:cNvSpPr txBox="1"/>
          <p:nvPr/>
        </p:nvSpPr>
        <p:spPr>
          <a:xfrm>
            <a:off x="457200" y="5892969"/>
            <a:ext cx="733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schemeClr val="accent5"/>
                </a:solidFill>
              </a:rPr>
              <a:t>Pet Peeve</a:t>
            </a:r>
            <a:r>
              <a:rPr lang="en-US" sz="2800" dirty="0">
                <a:solidFill>
                  <a:srgbClr val="000000"/>
                </a:solidFill>
              </a:rPr>
              <a:t>: abstracts that are really introductions.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AE8753-4B50-4019-9C98-8094B3E00433}"/>
              </a:ext>
            </a:extLst>
          </p:cNvPr>
          <p:cNvCxnSpPr/>
          <p:nvPr/>
        </p:nvCxnSpPr>
        <p:spPr>
          <a:xfrm>
            <a:off x="647700" y="2362200"/>
            <a:ext cx="784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846A3D-721E-4DB4-B500-DF93F551933C}"/>
              </a:ext>
            </a:extLst>
          </p:cNvPr>
          <p:cNvCxnSpPr>
            <a:cxnSpLocks/>
          </p:cNvCxnSpPr>
          <p:nvPr/>
        </p:nvCxnSpPr>
        <p:spPr>
          <a:xfrm>
            <a:off x="4419600" y="1524000"/>
            <a:ext cx="0" cy="409914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59629C-B11D-4B3E-9B96-0495EB6EB2C4}"/>
              </a:ext>
            </a:extLst>
          </p:cNvPr>
          <p:cNvSpPr txBox="1"/>
          <p:nvPr/>
        </p:nvSpPr>
        <p:spPr>
          <a:xfrm>
            <a:off x="647699" y="2514600"/>
            <a:ext cx="3771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concise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fact-based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accurate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identifies keywords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ABE322-D9BA-421F-8E10-B0A30460A33F}"/>
              </a:ext>
            </a:extLst>
          </p:cNvPr>
          <p:cNvSpPr txBox="1"/>
          <p:nvPr/>
        </p:nvSpPr>
        <p:spPr>
          <a:xfrm>
            <a:off x="4419600" y="2514599"/>
            <a:ext cx="407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wordy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salesmanship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over-claiming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inaccurate terminology</a:t>
            </a:r>
          </a:p>
        </p:txBody>
      </p:sp>
    </p:spTree>
    <p:extLst>
      <p:ext uri="{BB962C8B-B14F-4D97-AF65-F5344CB8AC3E}">
        <p14:creationId xmlns:p14="http://schemas.microsoft.com/office/powerpoint/2010/main" val="314048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515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abstract (bad)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In a social learning setting, </a:t>
            </a:r>
            <a:r>
              <a:rPr lang="en-US" sz="2800" dirty="0">
                <a:solidFill>
                  <a:schemeClr val="accent2"/>
                </a:solidFill>
              </a:rPr>
              <a:t>members of a society share their experiences to help others make better choices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Following the established path can boost an individual’s utility but it can hurt the society as a whole since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other options of higher value may never be explored. We show that when the population is diverse, this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issue can be avoided as people may not be satisfied with the available choices and look for alternatives. High diversity, though, comes at a cost as past experiences become less valuable.</a:t>
            </a:r>
          </a:p>
        </p:txBody>
      </p:sp>
    </p:spTree>
    <p:extLst>
      <p:ext uri="{BB962C8B-B14F-4D97-AF65-F5344CB8AC3E}">
        <p14:creationId xmlns:p14="http://schemas.microsoft.com/office/powerpoint/2010/main" val="98872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515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abstract (bad)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We model these situations in a standard setting of consumer search introduced by Weitzman and study how different diversity levels compare with each other. We … and </a:t>
            </a:r>
            <a:r>
              <a:rPr lang="en-US" sz="2800" dirty="0">
                <a:solidFill>
                  <a:schemeClr val="accent2"/>
                </a:solidFill>
              </a:rPr>
              <a:t>quantify how the socially optimal diversity level changes </a:t>
            </a:r>
            <a:r>
              <a:rPr lang="en-US" sz="2800" dirty="0"/>
              <a:t>…. Moreover, while high diversity can lead to </a:t>
            </a:r>
            <a:r>
              <a:rPr lang="en-US" sz="2800" dirty="0">
                <a:solidFill>
                  <a:schemeClr val="accent2"/>
                </a:solidFill>
              </a:rPr>
              <a:t>anarchy and confusion </a:t>
            </a:r>
            <a:r>
              <a:rPr lang="en-US" sz="2800" dirty="0"/>
              <a:t>in typical situations, we show that it can be </a:t>
            </a:r>
            <a:r>
              <a:rPr lang="en-US" sz="2800" dirty="0">
                <a:solidFill>
                  <a:schemeClr val="accent2"/>
                </a:solidFill>
              </a:rPr>
              <a:t>really beneficial </a:t>
            </a:r>
            <a:r>
              <a:rPr lang="en-US" sz="2800" dirty="0"/>
              <a:t>in settings where society may accidentally uncover a unanimously accepted </a:t>
            </a:r>
            <a:r>
              <a:rPr lang="en-US" sz="2800" dirty="0">
                <a:solidFill>
                  <a:schemeClr val="accent2"/>
                </a:solidFill>
              </a:rPr>
              <a:t>hidden gem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95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809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abstract (good)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introduce a general model of bandit problems in which the expected payout of an arm is an increasing concave function of the time since it was last played. We first develop a PTAS for the underlying optimization problem of determining a reward-maximizing sequence of arm pulls. We then show how to use this PTAS in a learning setting to obtain sublinear regret.</a:t>
            </a:r>
          </a:p>
        </p:txBody>
      </p:sp>
    </p:spTree>
    <p:extLst>
      <p:ext uri="{BB962C8B-B14F-4D97-AF65-F5344CB8AC3E}">
        <p14:creationId xmlns:p14="http://schemas.microsoft.com/office/powerpoint/2010/main" val="117986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169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introduction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Serves a few purposes, tricky to balance.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Get the reader excited to read the rest of the paper.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Tell a skimmer what’s cool about the paper.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 both cases, focus on </a:t>
            </a:r>
            <a:r>
              <a:rPr lang="en-US" sz="2800" b="1" dirty="0"/>
              <a:t>why</a:t>
            </a:r>
            <a:r>
              <a:rPr lang="en-US" sz="2800" dirty="0"/>
              <a:t> it’s cool.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Should I sell the main results?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Absolutely! Don’t be afraid to tell the reader exactly why it’s cool.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(From a selfish perspective: don’t be afraid to tell the </a:t>
            </a:r>
            <a:r>
              <a:rPr lang="en-US" sz="2800" i="1" dirty="0"/>
              <a:t>reviewer</a:t>
            </a:r>
            <a:r>
              <a:rPr lang="en-US" sz="2800" dirty="0"/>
              <a:t> exactly what they should state as the “main contributions” in their review).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20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169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introduction</a:t>
            </a:r>
            <a:r>
              <a:rPr lang="en-US" sz="4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26E13-F9CA-44D0-A585-2CDC6C8BB8F8}"/>
              </a:ext>
            </a:extLst>
          </p:cNvPr>
          <p:cNvSpPr txBox="1"/>
          <p:nvPr/>
        </p:nvSpPr>
        <p:spPr>
          <a:xfrm>
            <a:off x="647699" y="2514600"/>
            <a:ext cx="3771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motivation from practice</a:t>
            </a:r>
            <a:br>
              <a:rPr lang="en-US" sz="2800" dirty="0"/>
            </a:br>
            <a:r>
              <a:rPr lang="en-US" sz="2800" dirty="0"/>
              <a:t>or existing literature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place results in context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identify take-aways </a:t>
            </a:r>
            <a:br>
              <a:rPr lang="en-US" sz="2800" dirty="0"/>
            </a:br>
            <a:r>
              <a:rPr lang="en-US" sz="2800" dirty="0"/>
              <a:t>and key intuition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9626E-A3AA-4945-88FD-4F82F0E75F03}"/>
              </a:ext>
            </a:extLst>
          </p:cNvPr>
          <p:cNvSpPr txBox="1"/>
          <p:nvPr/>
        </p:nvSpPr>
        <p:spPr>
          <a:xfrm>
            <a:off x="457200" y="5892969"/>
            <a:ext cx="798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schemeClr val="accent5"/>
                </a:solidFill>
              </a:rPr>
              <a:t>Pet Peeve</a:t>
            </a:r>
            <a:r>
              <a:rPr lang="en-US" sz="2800" dirty="0">
                <a:solidFill>
                  <a:srgbClr val="000000"/>
                </a:solidFill>
              </a:rPr>
              <a:t>: Laundry lists of results with no motivation.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AE8753-4B50-4019-9C98-8094B3E00433}"/>
              </a:ext>
            </a:extLst>
          </p:cNvPr>
          <p:cNvCxnSpPr/>
          <p:nvPr/>
        </p:nvCxnSpPr>
        <p:spPr>
          <a:xfrm>
            <a:off x="647700" y="2362200"/>
            <a:ext cx="784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5FC69-3C7F-45BE-A461-8958438F574E}"/>
              </a:ext>
            </a:extLst>
          </p:cNvPr>
          <p:cNvCxnSpPr>
            <a:cxnSpLocks/>
          </p:cNvCxnSpPr>
          <p:nvPr/>
        </p:nvCxnSpPr>
        <p:spPr>
          <a:xfrm>
            <a:off x="4419600" y="1524000"/>
            <a:ext cx="0" cy="409914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AF4C17-DAC1-42F3-8188-16179FDFA7AA}"/>
              </a:ext>
            </a:extLst>
          </p:cNvPr>
          <p:cNvSpPr txBox="1"/>
          <p:nvPr/>
        </p:nvSpPr>
        <p:spPr>
          <a:xfrm>
            <a:off x="4419600" y="2514599"/>
            <a:ext cx="407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flimsy stories or</a:t>
            </a:r>
            <a:br>
              <a:rPr lang="en-US" sz="2800" dirty="0"/>
            </a:br>
            <a:r>
              <a:rPr lang="en-US" sz="2800" dirty="0"/>
              <a:t>cartoon realities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abstracts of related work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overly-precise statement of results and techniques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67470-8876-46B5-AD5F-0045346D0B5F}"/>
              </a:ext>
            </a:extLst>
          </p:cNvPr>
          <p:cNvSpPr txBox="1"/>
          <p:nvPr/>
        </p:nvSpPr>
        <p:spPr>
          <a:xfrm>
            <a:off x="647699" y="1643390"/>
            <a:ext cx="377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Good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5F6FF-BA88-4BDE-BC95-02621AFBA6CC}"/>
              </a:ext>
            </a:extLst>
          </p:cNvPr>
          <p:cNvSpPr txBox="1"/>
          <p:nvPr/>
        </p:nvSpPr>
        <p:spPr>
          <a:xfrm>
            <a:off x="4419598" y="1643389"/>
            <a:ext cx="407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114476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169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introduction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Serves a few purposes, tricky to balance.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Get the reader excited to read the rest of the paper.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Tell a skimmer what’s cool about the paper.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 both cases, focus on </a:t>
            </a:r>
            <a:r>
              <a:rPr lang="en-US" sz="2800" b="1" dirty="0"/>
              <a:t>why</a:t>
            </a:r>
            <a:r>
              <a:rPr lang="en-US" sz="2800" dirty="0"/>
              <a:t> it’s cool.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Should I overview techniques?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Only do so to emphasize a why</a:t>
            </a:r>
            <a:r>
              <a:rPr lang="en-US" sz="2800" dirty="0"/>
              <a:t>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Ex: “We first use a reduction of XYZ, then Chernoff bounds, then some calculus” contributes nothing.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“The key to our approach is the recent reduction of XYZ, developed for an unrelated problem.”</a:t>
            </a:r>
          </a:p>
        </p:txBody>
      </p:sp>
    </p:spTree>
    <p:extLst>
      <p:ext uri="{BB962C8B-B14F-4D97-AF65-F5344CB8AC3E}">
        <p14:creationId xmlns:p14="http://schemas.microsoft.com/office/powerpoint/2010/main" val="35678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169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introduction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Serves a few purposes, tricky to balance.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Get the reader excited to read the rest of the paper.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Tell a skimmer what’s cool about the paper.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 both cases, focus on </a:t>
            </a:r>
            <a:r>
              <a:rPr lang="en-US" sz="2800" b="1" dirty="0"/>
              <a:t>why</a:t>
            </a:r>
            <a:r>
              <a:rPr lang="en-US" sz="2800" dirty="0"/>
              <a:t> it’s cool.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Should I overview techniques?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Most theory papers choose to do this. Not required.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Helpful if there is something exciting/digestible/etc.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Really not helpful if the reviewer can’t understand it.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Always ask: what would a reader get from this?</a:t>
            </a:r>
          </a:p>
        </p:txBody>
      </p:sp>
    </p:spTree>
    <p:extLst>
      <p:ext uri="{BB962C8B-B14F-4D97-AF65-F5344CB8AC3E}">
        <p14:creationId xmlns:p14="http://schemas.microsoft.com/office/powerpoint/2010/main" val="41743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338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Related work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Provide context for your work.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Most related stuff (ideally) already covered in intro.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Also to assign scientific credit for prior work.</a:t>
            </a:r>
          </a:p>
        </p:txBody>
      </p:sp>
    </p:spTree>
    <p:extLst>
      <p:ext uri="{BB962C8B-B14F-4D97-AF65-F5344CB8AC3E}">
        <p14:creationId xmlns:p14="http://schemas.microsoft.com/office/powerpoint/2010/main" val="72594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86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Themes and Disclaimers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Disclaimer</a:t>
            </a:r>
            <a:r>
              <a:rPr lang="en-US" sz="2800" dirty="0"/>
              <a:t>: Most of the advice given in this talk is subjective: mix of advice from Nicole and Matt.</a:t>
            </a:r>
          </a:p>
          <a:p>
            <a:pPr marL="971550" lvl="1" indent="-514350">
              <a:buClr>
                <a:schemeClr val="tx1"/>
              </a:buClr>
              <a:buAutoNum type="arabicPeriod"/>
            </a:pPr>
            <a:r>
              <a:rPr lang="en-US" sz="2800" dirty="0"/>
              <a:t>Nicole and Matt are both in CS Theory. 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en-US" sz="2800" dirty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Recurring Theme</a:t>
            </a:r>
            <a:r>
              <a:rPr lang="en-US" sz="2800" dirty="0"/>
              <a:t>: Always understand </a:t>
            </a:r>
            <a:r>
              <a:rPr lang="en-US" sz="2800" b="1" dirty="0"/>
              <a:t>why.</a:t>
            </a:r>
          </a:p>
          <a:p>
            <a:pPr marL="971550" lvl="1" indent="-514350">
              <a:buClr>
                <a:schemeClr val="tx1"/>
              </a:buClr>
              <a:buAutoNum type="arabicPeriod"/>
            </a:pPr>
            <a:r>
              <a:rPr lang="en-US" sz="2800" b="1" dirty="0"/>
              <a:t>Do</a:t>
            </a:r>
            <a:r>
              <a:rPr lang="en-US" sz="2800" dirty="0"/>
              <a:t> look to others for examples of good talks/websites/papers/etc.</a:t>
            </a:r>
          </a:p>
          <a:p>
            <a:pPr marL="971550" lvl="1" indent="-514350">
              <a:buClr>
                <a:schemeClr val="tx1"/>
              </a:buClr>
              <a:buAutoNum type="arabicPeriod"/>
            </a:pPr>
            <a:r>
              <a:rPr lang="en-US" sz="2800" b="1" dirty="0"/>
              <a:t>Don’t</a:t>
            </a:r>
            <a:r>
              <a:rPr lang="en-US" sz="2800" dirty="0"/>
              <a:t> try to “follow the rules” without understanding why. </a:t>
            </a:r>
          </a:p>
          <a:p>
            <a:pPr marL="971550" lvl="1" indent="-514350">
              <a:buClr>
                <a:schemeClr val="tx1"/>
              </a:buClr>
              <a:buAutoNum type="arabicPeriod"/>
            </a:pPr>
            <a:endParaRPr lang="en-US" sz="2800" dirty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/>
              <a:t>Will try to ask questions.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en-US" sz="2800" dirty="0"/>
          </a:p>
          <a:p>
            <a:pPr algn="r">
              <a:buClr>
                <a:schemeClr val="tx1"/>
              </a:buClr>
            </a:pPr>
            <a:br>
              <a:rPr lang="en-US" sz="2800" dirty="0">
                <a:solidFill>
                  <a:schemeClr val="accent4"/>
                </a:solidFill>
              </a:rPr>
            </a:b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99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338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related work</a:t>
            </a:r>
            <a:r>
              <a:rPr lang="en-US" sz="4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26E13-F9CA-44D0-A585-2CDC6C8BB8F8}"/>
              </a:ext>
            </a:extLst>
          </p:cNvPr>
          <p:cNvSpPr txBox="1"/>
          <p:nvPr/>
        </p:nvSpPr>
        <p:spPr>
          <a:xfrm>
            <a:off x="647699" y="2514600"/>
            <a:ext cx="3771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comprehensive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describes connections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cites work from </a:t>
            </a:r>
            <a:br>
              <a:rPr lang="en-US" sz="2800" dirty="0"/>
            </a:br>
            <a:r>
              <a:rPr lang="en-US" sz="2800" dirty="0"/>
              <a:t>multiple fields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9626E-A3AA-4945-88FD-4F82F0E75F03}"/>
              </a:ext>
            </a:extLst>
          </p:cNvPr>
          <p:cNvSpPr txBox="1"/>
          <p:nvPr/>
        </p:nvSpPr>
        <p:spPr>
          <a:xfrm>
            <a:off x="457200" y="5892969"/>
            <a:ext cx="762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schemeClr val="accent5"/>
                </a:solidFill>
              </a:rPr>
              <a:t>Pet Peeve</a:t>
            </a:r>
            <a:r>
              <a:rPr lang="en-US" sz="2800" dirty="0">
                <a:solidFill>
                  <a:srgbClr val="000000"/>
                </a:solidFill>
              </a:rPr>
              <a:t>: sections that read like a list of abstracts!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AE8753-4B50-4019-9C98-8094B3E00433}"/>
              </a:ext>
            </a:extLst>
          </p:cNvPr>
          <p:cNvCxnSpPr/>
          <p:nvPr/>
        </p:nvCxnSpPr>
        <p:spPr>
          <a:xfrm>
            <a:off x="647700" y="2362200"/>
            <a:ext cx="784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5FC69-3C7F-45BE-A461-8958438F574E}"/>
              </a:ext>
            </a:extLst>
          </p:cNvPr>
          <p:cNvCxnSpPr>
            <a:cxnSpLocks/>
          </p:cNvCxnSpPr>
          <p:nvPr/>
        </p:nvCxnSpPr>
        <p:spPr>
          <a:xfrm>
            <a:off x="4419600" y="1524000"/>
            <a:ext cx="0" cy="409914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AF4C17-DAC1-42F3-8188-16179FDFA7AA}"/>
              </a:ext>
            </a:extLst>
          </p:cNvPr>
          <p:cNvSpPr txBox="1"/>
          <p:nvPr/>
        </p:nvSpPr>
        <p:spPr>
          <a:xfrm>
            <a:off x="4419600" y="2514599"/>
            <a:ext cx="407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skimpy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reads like a list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unaware of related literature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67470-8876-46B5-AD5F-0045346D0B5F}"/>
              </a:ext>
            </a:extLst>
          </p:cNvPr>
          <p:cNvSpPr txBox="1"/>
          <p:nvPr/>
        </p:nvSpPr>
        <p:spPr>
          <a:xfrm>
            <a:off x="647699" y="1643390"/>
            <a:ext cx="377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Good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5F6FF-BA88-4BDE-BC95-02621AFBA6CC}"/>
              </a:ext>
            </a:extLst>
          </p:cNvPr>
          <p:cNvSpPr txBox="1"/>
          <p:nvPr/>
        </p:nvSpPr>
        <p:spPr>
          <a:xfrm>
            <a:off x="4419598" y="1643389"/>
            <a:ext cx="407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233911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338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Related work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Provide context for your work.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Most related stuff (ideally) already covered in intro.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Also to assign scientific credit for prior work.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How much detail should I give?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Enough to make your point!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Ex: “Cai and Daskalakis give a PTAS for a single unit-demand buyer with independent MHR item values, to the optimal deterministic item pricing.”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Useful if you give a PTAS for a related problem.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Not</a:t>
            </a:r>
            <a:r>
              <a:rPr lang="en-US" sz="2800" dirty="0"/>
              <a:t> useful just because you study pricing.</a:t>
            </a:r>
            <a:endParaRPr lang="en-US" sz="2800" b="1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85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338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Related work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Provide context for your work.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Most related stuff (ideally) already covered in intro.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Also to assign scientific credit for prior work.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How much detail should I give?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Enough to make your point!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Ex: “Works such as [CaiD11, …] also provide approximations in different models to ours.”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Useful if you study unrelated pricing problem.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Not</a:t>
            </a:r>
            <a:r>
              <a:rPr lang="en-US" sz="2800" dirty="0"/>
              <a:t> enough if reviewer might reasonably wonder what your work contributes over CaiD11.</a:t>
            </a:r>
            <a:endParaRPr lang="en-US" sz="2800" b="1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989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4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Model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Start being formal.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Most intuition (ideally) already given in intro.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Need to be precise, but also clear.</a:t>
            </a:r>
          </a:p>
        </p:txBody>
      </p:sp>
    </p:spTree>
    <p:extLst>
      <p:ext uri="{BB962C8B-B14F-4D97-AF65-F5344CB8AC3E}">
        <p14:creationId xmlns:p14="http://schemas.microsoft.com/office/powerpoint/2010/main" val="273004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782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model</a:t>
            </a:r>
            <a:r>
              <a:rPr lang="en-US" sz="4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26E13-F9CA-44D0-A585-2CDC6C8BB8F8}"/>
              </a:ext>
            </a:extLst>
          </p:cNvPr>
          <p:cNvSpPr txBox="1"/>
          <p:nvPr/>
        </p:nvSpPr>
        <p:spPr>
          <a:xfrm>
            <a:off x="647699" y="2514600"/>
            <a:ext cx="3771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notation consistent</a:t>
            </a:r>
            <a:br>
              <a:rPr lang="en-US" sz="2800" dirty="0"/>
            </a:br>
            <a:r>
              <a:rPr lang="en-US" sz="2800" dirty="0"/>
              <a:t>with existing norms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covers limited prelim results/background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rigorous, yet clear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AE8753-4B50-4019-9C98-8094B3E00433}"/>
              </a:ext>
            </a:extLst>
          </p:cNvPr>
          <p:cNvCxnSpPr/>
          <p:nvPr/>
        </p:nvCxnSpPr>
        <p:spPr>
          <a:xfrm>
            <a:off x="647700" y="2362200"/>
            <a:ext cx="784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5FC69-3C7F-45BE-A461-8958438F574E}"/>
              </a:ext>
            </a:extLst>
          </p:cNvPr>
          <p:cNvCxnSpPr>
            <a:cxnSpLocks/>
          </p:cNvCxnSpPr>
          <p:nvPr/>
        </p:nvCxnSpPr>
        <p:spPr>
          <a:xfrm>
            <a:off x="4419600" y="1524000"/>
            <a:ext cx="0" cy="409914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AF4C17-DAC1-42F3-8188-16179FDFA7AA}"/>
              </a:ext>
            </a:extLst>
          </p:cNvPr>
          <p:cNvSpPr txBox="1"/>
          <p:nvPr/>
        </p:nvSpPr>
        <p:spPr>
          <a:xfrm>
            <a:off x="4419600" y="2514599"/>
            <a:ext cx="407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overloaded or</a:t>
            </a:r>
            <a:br>
              <a:rPr lang="en-US" sz="2800" dirty="0"/>
            </a:br>
            <a:r>
              <a:rPr lang="en-US" sz="2800" dirty="0"/>
              <a:t>excessive notation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contains major theorem statements and proofs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overly formal, or imprecise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67470-8876-46B5-AD5F-0045346D0B5F}"/>
              </a:ext>
            </a:extLst>
          </p:cNvPr>
          <p:cNvSpPr txBox="1"/>
          <p:nvPr/>
        </p:nvSpPr>
        <p:spPr>
          <a:xfrm>
            <a:off x="647699" y="1643390"/>
            <a:ext cx="377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Good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5F6FF-BA88-4BDE-BC95-02621AFBA6CC}"/>
              </a:ext>
            </a:extLst>
          </p:cNvPr>
          <p:cNvSpPr txBox="1"/>
          <p:nvPr/>
        </p:nvSpPr>
        <p:spPr>
          <a:xfrm>
            <a:off x="4419598" y="1643389"/>
            <a:ext cx="407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288608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4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Model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Start being formal.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Most intuition (ideally) already given in intro.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Need to be precise, but also clear.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Should I give an example?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Sure! If it serves a purpose.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If complicated definitions, to illustrate definitions.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If simple, no point.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illustrate subtle counter-intuitive properties.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illustrate special case of main proof ideas.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95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4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Model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Start being formal.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Most intuition (ideally) already given in intro.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Need to be precise, but also clear.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Should I give an example?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“The buyer’s utility is v – p. So for example, if v = 5 and p = 1, the buyer’s utility is 4.” Useless!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“The buyer’s utility is f(v) – g(p), for </a:t>
            </a:r>
            <a:r>
              <a:rPr lang="en-US" sz="2800" dirty="0" err="1"/>
              <a:t>f,g</a:t>
            </a:r>
            <a:r>
              <a:rPr lang="en-US" sz="2800" dirty="0"/>
              <a:t> convex. Observe that our model captures quasi-linear utilities (v-p) when f(v) = v and g(p) = p. We will use this as a running example to illustrate the main ideas.” Helpful!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641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Results/Proofs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Thought experiment: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I </a:t>
            </a:r>
            <a:r>
              <a:rPr lang="en-US" sz="2800" b="1" dirty="0"/>
              <a:t>want</a:t>
            </a:r>
            <a:r>
              <a:rPr lang="en-US" sz="2800" dirty="0"/>
              <a:t> the reviewer the read this?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Yes, try to fit in body. No, put in appendix.</a:t>
            </a:r>
          </a:p>
        </p:txBody>
      </p:sp>
    </p:spTree>
    <p:extLst>
      <p:ext uri="{BB962C8B-B14F-4D97-AF65-F5344CB8AC3E}">
        <p14:creationId xmlns:p14="http://schemas.microsoft.com/office/powerpoint/2010/main" val="780865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55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results</a:t>
            </a:r>
            <a:r>
              <a:rPr lang="en-US" sz="4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26E13-F9CA-44D0-A585-2CDC6C8BB8F8}"/>
              </a:ext>
            </a:extLst>
          </p:cNvPr>
          <p:cNvSpPr txBox="1"/>
          <p:nvPr/>
        </p:nvSpPr>
        <p:spPr>
          <a:xfrm>
            <a:off x="647699" y="2514600"/>
            <a:ext cx="3771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intuition in main text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interesting proofs </a:t>
            </a:r>
            <a:br>
              <a:rPr lang="en-US" sz="2800" dirty="0"/>
            </a:br>
            <a:r>
              <a:rPr lang="en-US" sz="2800" dirty="0"/>
              <a:t>that build intuition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illustrative examples instead of tedious proofs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AE8753-4B50-4019-9C98-8094B3E00433}"/>
              </a:ext>
            </a:extLst>
          </p:cNvPr>
          <p:cNvCxnSpPr/>
          <p:nvPr/>
        </p:nvCxnSpPr>
        <p:spPr>
          <a:xfrm>
            <a:off x="647700" y="2362200"/>
            <a:ext cx="784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5FC69-3C7F-45BE-A461-8958438F574E}"/>
              </a:ext>
            </a:extLst>
          </p:cNvPr>
          <p:cNvCxnSpPr>
            <a:cxnSpLocks/>
          </p:cNvCxnSpPr>
          <p:nvPr/>
        </p:nvCxnSpPr>
        <p:spPr>
          <a:xfrm>
            <a:off x="4419600" y="1524000"/>
            <a:ext cx="0" cy="409914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AF4C17-DAC1-42F3-8188-16179FDFA7AA}"/>
              </a:ext>
            </a:extLst>
          </p:cNvPr>
          <p:cNvSpPr txBox="1"/>
          <p:nvPr/>
        </p:nvSpPr>
        <p:spPr>
          <a:xfrm>
            <a:off x="4419600" y="2514599"/>
            <a:ext cx="407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list of theorems/proofs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boring proofs included because they’re short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long unintuitive proofs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67470-8876-46B5-AD5F-0045346D0B5F}"/>
              </a:ext>
            </a:extLst>
          </p:cNvPr>
          <p:cNvSpPr txBox="1"/>
          <p:nvPr/>
        </p:nvSpPr>
        <p:spPr>
          <a:xfrm>
            <a:off x="647699" y="1643390"/>
            <a:ext cx="377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Good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5F6FF-BA88-4BDE-BC95-02621AFBA6CC}"/>
              </a:ext>
            </a:extLst>
          </p:cNvPr>
          <p:cNvSpPr txBox="1"/>
          <p:nvPr/>
        </p:nvSpPr>
        <p:spPr>
          <a:xfrm>
            <a:off x="4419598" y="1643389"/>
            <a:ext cx="407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989544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641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Results/Proofs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Thought experiment: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I </a:t>
            </a:r>
            <a:r>
              <a:rPr lang="en-US" sz="2800" b="1" dirty="0"/>
              <a:t>want</a:t>
            </a:r>
            <a:r>
              <a:rPr lang="en-US" sz="2800" dirty="0"/>
              <a:t> the reviewer the read this?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Yes, try to fit in body. No, put in appendix.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Should I include complete proofs in the body?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Sure! If full details are engaging.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Sure! If full details resolve an interesting subtlety.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No, if details are tedious.</a:t>
            </a:r>
          </a:p>
        </p:txBody>
      </p:sp>
    </p:spTree>
    <p:extLst>
      <p:ext uri="{BB962C8B-B14F-4D97-AF65-F5344CB8AC3E}">
        <p14:creationId xmlns:p14="http://schemas.microsoft.com/office/powerpoint/2010/main" val="4258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947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outline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Several aspects contribute to your public image.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Papers you write</a:t>
            </a:r>
            <a:r>
              <a:rPr lang="en-US" sz="2800" dirty="0"/>
              <a:t>.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Reviews you write</a:t>
            </a:r>
            <a:r>
              <a:rPr lang="en-US" sz="2800" dirty="0"/>
              <a:t>. 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Talks/Posters you present</a:t>
            </a:r>
            <a:r>
              <a:rPr lang="en-US" sz="2800" dirty="0"/>
              <a:t>.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Your website</a:t>
            </a:r>
            <a:r>
              <a:rPr lang="en-US" sz="2800" dirty="0"/>
              <a:t>. 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In-person networking</a:t>
            </a:r>
            <a:r>
              <a:rPr lang="en-US" sz="2800" dirty="0"/>
              <a:t>.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en-US" sz="2800" dirty="0">
              <a:solidFill>
                <a:schemeClr val="accent4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/>
              <a:t>This is a non-exhaustive list. Overview guiding principles/sample advice for each.</a:t>
            </a:r>
          </a:p>
        </p:txBody>
      </p:sp>
    </p:spTree>
    <p:extLst>
      <p:ext uri="{BB962C8B-B14F-4D97-AF65-F5344CB8AC3E}">
        <p14:creationId xmlns:p14="http://schemas.microsoft.com/office/powerpoint/2010/main" val="1983129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641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Results/Proofs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Thought experiment: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I </a:t>
            </a:r>
            <a:r>
              <a:rPr lang="en-US" sz="2800" b="1" dirty="0"/>
              <a:t>want</a:t>
            </a:r>
            <a:r>
              <a:rPr lang="en-US" sz="2800" dirty="0"/>
              <a:t> the reviewer the read this?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Yes, try to fit in body. No, put in appendix.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Overview entire proof in body?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Don’t leave reviewer confused, but…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If back half of proof is “hard, but unilluminating”, OK to summarize in a few sentences and move on.</a:t>
            </a:r>
          </a:p>
        </p:txBody>
      </p:sp>
    </p:spTree>
    <p:extLst>
      <p:ext uri="{BB962C8B-B14F-4D97-AF65-F5344CB8AC3E}">
        <p14:creationId xmlns:p14="http://schemas.microsoft.com/office/powerpoint/2010/main" val="13130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641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Results/Proofs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Thought experiment: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I </a:t>
            </a:r>
            <a:r>
              <a:rPr lang="en-US" sz="2800" b="1" dirty="0"/>
              <a:t>want</a:t>
            </a:r>
            <a:r>
              <a:rPr lang="en-US" sz="2800" dirty="0"/>
              <a:t> the reviewer the read this?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Yes, try to fit in body. No, put in appendix.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What about a subtle proof?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Is the subtlety engaging/illuminating, or just “hard”?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If engaging, try to explain in body.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If just “hard”, OK to state subtlety, but move on.</a:t>
            </a:r>
          </a:p>
        </p:txBody>
      </p:sp>
    </p:spTree>
    <p:extLst>
      <p:ext uri="{BB962C8B-B14F-4D97-AF65-F5344CB8AC3E}">
        <p14:creationId xmlns:p14="http://schemas.microsoft.com/office/powerpoint/2010/main" val="530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641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Results/Proofs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Thought experiment: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I </a:t>
            </a:r>
            <a:r>
              <a:rPr lang="en-US" sz="2800" b="1" dirty="0"/>
              <a:t>want</a:t>
            </a:r>
            <a:r>
              <a:rPr lang="en-US" sz="2800" dirty="0"/>
              <a:t> the reviewer the read this?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Yes, try to fit in body. No, put in appendix.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Is it OK to have only 13 pages (for EC)?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Sure! If 13 pages of exciting material, and 20 pages of calculations, break it into 13+20.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But, 5 remaining pages are opportunity to be extra clear, overview additional connections, etc. </a:t>
            </a:r>
          </a:p>
        </p:txBody>
      </p:sp>
    </p:spTree>
    <p:extLst>
      <p:ext uri="{BB962C8B-B14F-4D97-AF65-F5344CB8AC3E}">
        <p14:creationId xmlns:p14="http://schemas.microsoft.com/office/powerpoint/2010/main" val="13296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641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Results/Proofs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Thought experiment: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I </a:t>
            </a:r>
            <a:r>
              <a:rPr lang="en-US" sz="2800" b="1" dirty="0"/>
              <a:t>want</a:t>
            </a:r>
            <a:r>
              <a:rPr lang="en-US" sz="2800" dirty="0"/>
              <a:t> the reviewer the read this?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Yes, try to fit in body. No, put in appendix.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Guiding Principle</a:t>
            </a:r>
            <a:r>
              <a:rPr lang="en-US" sz="2800" dirty="0"/>
              <a:t>: </a:t>
            </a:r>
            <a:r>
              <a:rPr lang="en-US" sz="2800" b="1" dirty="0"/>
              <a:t>The entire body should be engaging.</a:t>
            </a:r>
            <a:r>
              <a:rPr lang="en-US" sz="2800" dirty="0"/>
              <a:t> If you’re bored writing, reviewer will be bored reading. 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Make it exciting! Or maybe it belongs in appendix.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/>
              <a:t>Try to make body as effortless to follow as possible.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If ideas too complex, distill main digestible aspects.</a:t>
            </a:r>
          </a:p>
        </p:txBody>
      </p:sp>
    </p:spTree>
    <p:extLst>
      <p:ext uri="{BB962C8B-B14F-4D97-AF65-F5344CB8AC3E}">
        <p14:creationId xmlns:p14="http://schemas.microsoft.com/office/powerpoint/2010/main" val="3265355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494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Appendix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Verify details that aren’t necessarily engaging.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Yes, very few people will read the appendix, but…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Details matter.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Style suggestions</a:t>
            </a:r>
            <a:r>
              <a:rPr lang="en-US" sz="2800" dirty="0"/>
              <a:t>: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Appendix should be </a:t>
            </a:r>
            <a:r>
              <a:rPr lang="en-US" sz="2800" b="1" dirty="0"/>
              <a:t>easy to read.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It does </a:t>
            </a:r>
            <a:r>
              <a:rPr lang="en-US" sz="2800" b="1" dirty="0"/>
              <a:t>not</a:t>
            </a:r>
            <a:r>
              <a:rPr lang="en-US" sz="2800" dirty="0"/>
              <a:t> need to be engaging/stellar-</a:t>
            </a:r>
            <a:r>
              <a:rPr lang="en-US" sz="2800" dirty="0" err="1"/>
              <a:t>ly</a:t>
            </a:r>
            <a:r>
              <a:rPr lang="en-US" sz="2800" dirty="0"/>
              <a:t> written.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Appendix should be </a:t>
            </a:r>
            <a:r>
              <a:rPr lang="en-US" sz="2800" b="1" dirty="0"/>
              <a:t>easy to navigate</a:t>
            </a:r>
            <a:r>
              <a:rPr lang="en-US" sz="2800" dirty="0"/>
              <a:t>. 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Huge pet peeve</a:t>
            </a:r>
            <a:r>
              <a:rPr lang="en-US" sz="2800" dirty="0"/>
              <a:t>: appendices with serious errors which were obviously never proofread.</a:t>
            </a:r>
          </a:p>
        </p:txBody>
      </p:sp>
    </p:spTree>
    <p:extLst>
      <p:ext uri="{BB962C8B-B14F-4D97-AF65-F5344CB8AC3E}">
        <p14:creationId xmlns:p14="http://schemas.microsoft.com/office/powerpoint/2010/main" val="844121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438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appendix</a:t>
            </a:r>
            <a:r>
              <a:rPr lang="en-US" sz="4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26E13-F9CA-44D0-A585-2CDC6C8BB8F8}"/>
              </a:ext>
            </a:extLst>
          </p:cNvPr>
          <p:cNvSpPr txBox="1"/>
          <p:nvPr/>
        </p:nvSpPr>
        <p:spPr>
          <a:xfrm>
            <a:off x="647699" y="2514600"/>
            <a:ext cx="3771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clean to follow, but perhaps not engaging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no pointers to/from body</a:t>
            </a:r>
          </a:p>
          <a:p>
            <a:pPr algn="ctr"/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AE8753-4B50-4019-9C98-8094B3E00433}"/>
              </a:ext>
            </a:extLst>
          </p:cNvPr>
          <p:cNvCxnSpPr/>
          <p:nvPr/>
        </p:nvCxnSpPr>
        <p:spPr>
          <a:xfrm>
            <a:off x="647700" y="2362200"/>
            <a:ext cx="784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5FC69-3C7F-45BE-A461-8958438F574E}"/>
              </a:ext>
            </a:extLst>
          </p:cNvPr>
          <p:cNvCxnSpPr>
            <a:cxnSpLocks/>
          </p:cNvCxnSpPr>
          <p:nvPr/>
        </p:nvCxnSpPr>
        <p:spPr>
          <a:xfrm>
            <a:off x="4419600" y="1524000"/>
            <a:ext cx="0" cy="409914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AF4C17-DAC1-42F3-8188-16179FDFA7AA}"/>
              </a:ext>
            </a:extLst>
          </p:cNvPr>
          <p:cNvSpPr txBox="1"/>
          <p:nvPr/>
        </p:nvSpPr>
        <p:spPr>
          <a:xfrm>
            <a:off x="4419600" y="2514599"/>
            <a:ext cx="407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unreadable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disorganized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67470-8876-46B5-AD5F-0045346D0B5F}"/>
              </a:ext>
            </a:extLst>
          </p:cNvPr>
          <p:cNvSpPr txBox="1"/>
          <p:nvPr/>
        </p:nvSpPr>
        <p:spPr>
          <a:xfrm>
            <a:off x="647699" y="1643390"/>
            <a:ext cx="377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Good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5F6FF-BA88-4BDE-BC95-02621AFBA6CC}"/>
              </a:ext>
            </a:extLst>
          </p:cNvPr>
          <p:cNvSpPr txBox="1"/>
          <p:nvPr/>
        </p:nvSpPr>
        <p:spPr>
          <a:xfrm>
            <a:off x="4419598" y="1643389"/>
            <a:ext cx="407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1470034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600200"/>
            <a:ext cx="9144000" cy="1470025"/>
          </a:xfrm>
          <a:solidFill>
            <a:schemeClr val="accent6">
              <a:lumMod val="75000"/>
            </a:schemeClr>
          </a:solidFill>
          <a:ln w="76200" cmpd="sng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Reviewing Principles</a:t>
            </a:r>
          </a:p>
        </p:txBody>
      </p:sp>
    </p:spTree>
    <p:extLst>
      <p:ext uri="{BB962C8B-B14F-4D97-AF65-F5344CB8AC3E}">
        <p14:creationId xmlns:p14="http://schemas.microsoft.com/office/powerpoint/2010/main" val="2728875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903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impact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You will be </a:t>
            </a:r>
            <a:r>
              <a:rPr lang="en-US" sz="2800" dirty="0">
                <a:solidFill>
                  <a:schemeClr val="accent3"/>
                </a:solidFill>
              </a:rPr>
              <a:t>judged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by the quality of your review.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People who read your review</a:t>
            </a:r>
            <a:r>
              <a:rPr lang="en-US" sz="2800" dirty="0"/>
              <a:t>: Basically everyone you’re meeting through this workshop (through the PC).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/>
              <a:t>Every visibility opportunity counts! For some PC members, this may be the first time they see your name. Make a good first impression!</a:t>
            </a:r>
          </a:p>
        </p:txBody>
      </p:sp>
    </p:spTree>
    <p:extLst>
      <p:ext uri="{BB962C8B-B14F-4D97-AF65-F5344CB8AC3E}">
        <p14:creationId xmlns:p14="http://schemas.microsoft.com/office/powerpoint/2010/main" val="1759969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214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purpose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/>
              <a:t>Your job is not to directly decide whether to accept/reject the paper.</a:t>
            </a:r>
            <a:endParaRPr lang="en-US" sz="2800" dirty="0"/>
          </a:p>
          <a:p>
            <a:pPr>
              <a:buClr>
                <a:schemeClr val="tx1"/>
              </a:buClr>
            </a:pPr>
            <a:endParaRPr lang="en-US" sz="2800" b="1" dirty="0"/>
          </a:p>
          <a:p>
            <a:pPr>
              <a:buClr>
                <a:schemeClr val="tx1"/>
              </a:buClr>
            </a:pPr>
            <a:r>
              <a:rPr lang="en-US" sz="2800" b="1" dirty="0"/>
              <a:t>Your job is to give arguments/evidence/information to the PC so they can decide whether to accept/reject.</a:t>
            </a:r>
          </a:p>
          <a:p>
            <a:pPr>
              <a:buClr>
                <a:schemeClr val="tx1"/>
              </a:buClr>
            </a:pPr>
            <a:endParaRPr lang="en-US" sz="2800" b="1" dirty="0"/>
          </a:p>
          <a:p>
            <a:pPr>
              <a:buClr>
                <a:schemeClr val="tx1"/>
              </a:buClr>
            </a:pPr>
            <a:r>
              <a:rPr lang="en-US" sz="2800" dirty="0"/>
              <a:t>Parse remaining advice in this context.</a:t>
            </a:r>
          </a:p>
        </p:txBody>
      </p:sp>
    </p:spTree>
    <p:extLst>
      <p:ext uri="{BB962C8B-B14F-4D97-AF65-F5344CB8AC3E}">
        <p14:creationId xmlns:p14="http://schemas.microsoft.com/office/powerpoint/2010/main" val="3761163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Briefly describe main results</a:t>
            </a:r>
            <a:r>
              <a:rPr lang="en-US" sz="2800" dirty="0"/>
              <a:t>. Should contain enough context to explain </a:t>
            </a:r>
            <a:r>
              <a:rPr lang="en-US" sz="2800" dirty="0">
                <a:solidFill>
                  <a:schemeClr val="accent3"/>
                </a:solidFill>
              </a:rPr>
              <a:t>why authors think its exciting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Thought experiment: </a:t>
            </a:r>
            <a:r>
              <a:rPr lang="en-US" sz="2800" dirty="0"/>
              <a:t>Would the authors agree?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This is not the place to disagree with authors.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Excellent: </a:t>
            </a:r>
            <a:r>
              <a:rPr lang="en-US" sz="2800" dirty="0"/>
              <a:t>So clear that PC doesn’t need re-read intro.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Bad: </a:t>
            </a:r>
            <a:r>
              <a:rPr lang="en-US" sz="2800" dirty="0"/>
              <a:t>PC needs to read entire intro, ignore your summary.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25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49957"/>
            <a:ext cx="9144000" cy="1470025"/>
          </a:xfrm>
          <a:solidFill>
            <a:schemeClr val="accent4"/>
          </a:solidFill>
          <a:ln w="7620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Writing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E27BF-825A-4257-AC30-09B496EDAC83}"/>
              </a:ext>
            </a:extLst>
          </p:cNvPr>
          <p:cNvSpPr txBox="1"/>
          <p:nvPr/>
        </p:nvSpPr>
        <p:spPr>
          <a:xfrm>
            <a:off x="457200" y="2133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Main goals</a:t>
            </a:r>
            <a:r>
              <a:rPr lang="en-US" sz="2800" dirty="0"/>
              <a:t>: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Engage/entertain the reader.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Convince them your work is awesome (and correct).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accent5"/>
                </a:solidFill>
              </a:rPr>
              <a:t>Everything else is secondary</a:t>
            </a:r>
            <a:r>
              <a:rPr lang="en-US" sz="2800" dirty="0"/>
              <a:t>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 really mean this! View everything through this lens.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No “formatting requirements” (although norms exist).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Next several slides break down how Nicole/I normally try to convince the reader our work is awesome.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But these are not hard/fast rules. Ask why!</a:t>
            </a:r>
          </a:p>
        </p:txBody>
      </p:sp>
    </p:spTree>
    <p:extLst>
      <p:ext uri="{BB962C8B-B14F-4D97-AF65-F5344CB8AC3E}">
        <p14:creationId xmlns:p14="http://schemas.microsoft.com/office/powerpoint/2010/main" val="1131691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 major concerns</a:t>
            </a:r>
            <a:r>
              <a:rPr lang="en-US" sz="2800" dirty="0"/>
              <a:t>. Is there an </a:t>
            </a:r>
            <a:r>
              <a:rPr lang="en-US" sz="2800" dirty="0">
                <a:solidFill>
                  <a:schemeClr val="accent3"/>
                </a:solidFill>
              </a:rPr>
              <a:t>error in a proof</a:t>
            </a:r>
            <a:r>
              <a:rPr lang="en-US" sz="2800" dirty="0"/>
              <a:t>, is the result a </a:t>
            </a:r>
            <a:r>
              <a:rPr lang="en-US" sz="2800" dirty="0">
                <a:solidFill>
                  <a:schemeClr val="accent3"/>
                </a:solidFill>
              </a:rPr>
              <a:t>trivial generalization</a:t>
            </a:r>
            <a:r>
              <a:rPr lang="en-US" sz="2800" dirty="0"/>
              <a:t> of existing work? (rare)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Excellent:</a:t>
            </a:r>
            <a:r>
              <a:rPr lang="en-US" sz="2800" dirty="0"/>
              <a:t> “I might be misunderstanding something, but as stated, it seems that Theorem 2 is false. Here is a sketch of a counterexample. Is it possible that the authors meant to place additional assumptions?”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Point:</a:t>
            </a:r>
            <a:r>
              <a:rPr lang="en-US" sz="2800" dirty="0"/>
              <a:t> You may be about to kill the paper. If it needs to be done, it needs to be done. But be thoughtful.</a:t>
            </a:r>
          </a:p>
        </p:txBody>
      </p:sp>
    </p:spTree>
    <p:extLst>
      <p:ext uri="{BB962C8B-B14F-4D97-AF65-F5344CB8AC3E}">
        <p14:creationId xmlns:p14="http://schemas.microsoft.com/office/powerpoint/2010/main" val="17748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 major concerns</a:t>
            </a:r>
            <a:r>
              <a:rPr lang="en-US" sz="2800" dirty="0"/>
              <a:t>. Is there an </a:t>
            </a:r>
            <a:r>
              <a:rPr lang="en-US" sz="2800" dirty="0">
                <a:solidFill>
                  <a:schemeClr val="accent3"/>
                </a:solidFill>
              </a:rPr>
              <a:t>error in a proof</a:t>
            </a:r>
            <a:r>
              <a:rPr lang="en-US" sz="2800" dirty="0"/>
              <a:t>, is the result a </a:t>
            </a:r>
            <a:r>
              <a:rPr lang="en-US" sz="2800" dirty="0">
                <a:solidFill>
                  <a:schemeClr val="accent3"/>
                </a:solidFill>
              </a:rPr>
              <a:t>trivial generalization</a:t>
            </a:r>
            <a:r>
              <a:rPr lang="en-US" sz="2800" dirty="0"/>
              <a:t> of existing work? (rare)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Bad:</a:t>
            </a:r>
            <a:r>
              <a:rPr lang="en-US" sz="2800" dirty="0"/>
              <a:t> “Theorem 2 is false, integral might diverge.”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(Often resolved by: “It is easy to verify that if integral diverges, results still hold with notational updates.”).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Point: </a:t>
            </a:r>
            <a:r>
              <a:rPr lang="en-US" sz="2800" dirty="0"/>
              <a:t>Totally valid minor concern to be rigorous with divergence (and this should be raised). But don’t kill papers for oversights which can be easily resolved.</a:t>
            </a:r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47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Form subjective evaluation</a:t>
            </a:r>
            <a:r>
              <a:rPr lang="en-US" sz="2800" dirty="0"/>
              <a:t>. Quality of </a:t>
            </a:r>
            <a:r>
              <a:rPr lang="en-US" sz="2800" dirty="0">
                <a:solidFill>
                  <a:schemeClr val="accent3"/>
                </a:solidFill>
              </a:rPr>
              <a:t>results</a:t>
            </a:r>
            <a:r>
              <a:rPr lang="en-US" sz="2800" dirty="0"/>
              <a:t>, general interest in </a:t>
            </a:r>
            <a:r>
              <a:rPr lang="en-US" sz="2800" dirty="0">
                <a:solidFill>
                  <a:schemeClr val="accent3"/>
                </a:solidFill>
              </a:rPr>
              <a:t>techniques</a:t>
            </a:r>
            <a:r>
              <a:rPr lang="en-US" sz="2800" dirty="0"/>
              <a:t>, quality of </a:t>
            </a:r>
            <a:r>
              <a:rPr lang="en-US" sz="2800" dirty="0">
                <a:solidFill>
                  <a:schemeClr val="accent3"/>
                </a:solidFill>
              </a:rPr>
              <a:t>presentation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This is the time to disagree with the authors!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en-US" sz="2800" dirty="0"/>
              <a:t>: (In your opinion)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What makes the results significant (or not)?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Is there any context that the PC needs to appreciate?</a:t>
            </a:r>
          </a:p>
        </p:txBody>
      </p:sp>
    </p:spTree>
    <p:extLst>
      <p:ext uri="{BB962C8B-B14F-4D97-AF65-F5344CB8AC3E}">
        <p14:creationId xmlns:p14="http://schemas.microsoft.com/office/powerpoint/2010/main" val="41058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Form subjective evaluation</a:t>
            </a:r>
            <a:r>
              <a:rPr lang="en-US" sz="2800" dirty="0"/>
              <a:t>. Quality of </a:t>
            </a:r>
            <a:r>
              <a:rPr lang="en-US" sz="2800" dirty="0">
                <a:solidFill>
                  <a:schemeClr val="accent3"/>
                </a:solidFill>
              </a:rPr>
              <a:t>results</a:t>
            </a:r>
            <a:r>
              <a:rPr lang="en-US" sz="2800" dirty="0"/>
              <a:t>, general interest in </a:t>
            </a:r>
            <a:r>
              <a:rPr lang="en-US" sz="2800" dirty="0">
                <a:solidFill>
                  <a:schemeClr val="accent3"/>
                </a:solidFill>
              </a:rPr>
              <a:t>techniques</a:t>
            </a:r>
            <a:r>
              <a:rPr lang="en-US" sz="2800" dirty="0"/>
              <a:t>, quality of </a:t>
            </a:r>
            <a:r>
              <a:rPr lang="en-US" sz="2800" dirty="0">
                <a:solidFill>
                  <a:schemeClr val="accent3"/>
                </a:solidFill>
              </a:rPr>
              <a:t>presentation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This is the time to disagree with the authors!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en-US" sz="2800" dirty="0"/>
              <a:t>: Rough scale to have in mind: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So strong it doesn’t matter how it’s proved.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Strong.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Motivated enough if the techniques are awesome.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Extremely specialized or toy.</a:t>
            </a:r>
          </a:p>
        </p:txBody>
      </p:sp>
    </p:spTree>
    <p:extLst>
      <p:ext uri="{BB962C8B-B14F-4D97-AF65-F5344CB8AC3E}">
        <p14:creationId xmlns:p14="http://schemas.microsoft.com/office/powerpoint/2010/main" val="15810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Form subjective evaluation</a:t>
            </a:r>
            <a:r>
              <a:rPr lang="en-US" sz="2800" dirty="0"/>
              <a:t>. Quality of </a:t>
            </a:r>
            <a:r>
              <a:rPr lang="en-US" sz="2800" dirty="0">
                <a:solidFill>
                  <a:schemeClr val="accent3"/>
                </a:solidFill>
              </a:rPr>
              <a:t>results</a:t>
            </a:r>
            <a:r>
              <a:rPr lang="en-US" sz="2800" dirty="0"/>
              <a:t>, general interest in </a:t>
            </a:r>
            <a:r>
              <a:rPr lang="en-US" sz="2800" dirty="0">
                <a:solidFill>
                  <a:schemeClr val="accent3"/>
                </a:solidFill>
              </a:rPr>
              <a:t>techniques</a:t>
            </a:r>
            <a:r>
              <a:rPr lang="en-US" sz="2800" dirty="0"/>
              <a:t>, quality of </a:t>
            </a:r>
            <a:r>
              <a:rPr lang="en-US" sz="2800" dirty="0">
                <a:solidFill>
                  <a:schemeClr val="accent3"/>
                </a:solidFill>
              </a:rPr>
              <a:t>presentation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This is the time to disagree with the authors!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Techniques</a:t>
            </a:r>
            <a:r>
              <a:rPr lang="en-US" sz="2800" dirty="0"/>
              <a:t>: (In your opinion)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Will they help you/others solve problems?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Did you find them engaging/illuminating?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Don’t ask:</a:t>
            </a:r>
            <a:r>
              <a:rPr lang="en-US" sz="2800" dirty="0"/>
              <a:t> “How much hard work?”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Trivial proofs are bad because aren’t engaging, don’t help others, </a:t>
            </a:r>
            <a:r>
              <a:rPr lang="en-US" sz="2800" b="1" dirty="0"/>
              <a:t>not</a:t>
            </a:r>
            <a:r>
              <a:rPr lang="en-US" sz="2800" dirty="0"/>
              <a:t> because they’re not hard enough.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But simple, engaging, thoughtful proofs are great!</a:t>
            </a:r>
          </a:p>
        </p:txBody>
      </p:sp>
    </p:spTree>
    <p:extLst>
      <p:ext uri="{BB962C8B-B14F-4D97-AF65-F5344CB8AC3E}">
        <p14:creationId xmlns:p14="http://schemas.microsoft.com/office/powerpoint/2010/main" val="3391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Form subjective evaluation</a:t>
            </a:r>
            <a:r>
              <a:rPr lang="en-US" sz="2800" dirty="0"/>
              <a:t>. Quality of </a:t>
            </a:r>
            <a:r>
              <a:rPr lang="en-US" sz="2800" dirty="0">
                <a:solidFill>
                  <a:schemeClr val="accent3"/>
                </a:solidFill>
              </a:rPr>
              <a:t>results</a:t>
            </a:r>
            <a:r>
              <a:rPr lang="en-US" sz="2800" dirty="0"/>
              <a:t>, general interest in </a:t>
            </a:r>
            <a:r>
              <a:rPr lang="en-US" sz="2800" dirty="0">
                <a:solidFill>
                  <a:schemeClr val="accent3"/>
                </a:solidFill>
              </a:rPr>
              <a:t>techniques</a:t>
            </a:r>
            <a:r>
              <a:rPr lang="en-US" sz="2800" dirty="0"/>
              <a:t>, quality of </a:t>
            </a:r>
            <a:r>
              <a:rPr lang="en-US" sz="2800" dirty="0">
                <a:solidFill>
                  <a:schemeClr val="accent3"/>
                </a:solidFill>
              </a:rPr>
              <a:t>presentation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This is the time to disagree with the authors!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Techniques</a:t>
            </a:r>
            <a:r>
              <a:rPr lang="en-US" sz="2800" dirty="0"/>
              <a:t>: Rough scale to have in mind: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Super interesting, loved reading it even if results meh.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 strength.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Enjoyed reading, but not a strength.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Trivial or entirely (hard but) tedious calculations.</a:t>
            </a:r>
          </a:p>
        </p:txBody>
      </p:sp>
    </p:spTree>
    <p:extLst>
      <p:ext uri="{BB962C8B-B14F-4D97-AF65-F5344CB8AC3E}">
        <p14:creationId xmlns:p14="http://schemas.microsoft.com/office/powerpoint/2010/main" val="12704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Form subjective evaluation</a:t>
            </a:r>
            <a:r>
              <a:rPr lang="en-US" sz="2800" dirty="0"/>
              <a:t>. Quality of </a:t>
            </a:r>
            <a:r>
              <a:rPr lang="en-US" sz="2800" dirty="0">
                <a:solidFill>
                  <a:schemeClr val="accent3"/>
                </a:solidFill>
              </a:rPr>
              <a:t>results</a:t>
            </a:r>
            <a:r>
              <a:rPr lang="en-US" sz="2800" dirty="0"/>
              <a:t>, general interest in </a:t>
            </a:r>
            <a:r>
              <a:rPr lang="en-US" sz="2800" dirty="0">
                <a:solidFill>
                  <a:schemeClr val="accent3"/>
                </a:solidFill>
              </a:rPr>
              <a:t>techniques</a:t>
            </a:r>
            <a:r>
              <a:rPr lang="en-US" sz="2800" dirty="0"/>
              <a:t>, quality of </a:t>
            </a:r>
            <a:r>
              <a:rPr lang="en-US" sz="2800" dirty="0">
                <a:solidFill>
                  <a:schemeClr val="accent3"/>
                </a:solidFill>
              </a:rPr>
              <a:t>presentation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This is the time to disagree with the authors!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  <a:r>
              <a:rPr lang="en-US" sz="2800" dirty="0"/>
              <a:t>: (In your opinion)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Did the body back up the sale of the intro?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Was it a pleasure to read?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you understand everything you want to?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you understand what the authors want you to?</a:t>
            </a:r>
          </a:p>
        </p:txBody>
      </p:sp>
    </p:spTree>
    <p:extLst>
      <p:ext uri="{BB962C8B-B14F-4D97-AF65-F5344CB8AC3E}">
        <p14:creationId xmlns:p14="http://schemas.microsoft.com/office/powerpoint/2010/main" val="15279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Form subjective evaluation</a:t>
            </a:r>
            <a:r>
              <a:rPr lang="en-US" sz="2800" dirty="0"/>
              <a:t>. Quality of </a:t>
            </a:r>
            <a:r>
              <a:rPr lang="en-US" sz="2800" dirty="0">
                <a:solidFill>
                  <a:schemeClr val="accent3"/>
                </a:solidFill>
              </a:rPr>
              <a:t>results</a:t>
            </a:r>
            <a:r>
              <a:rPr lang="en-US" sz="2800" dirty="0"/>
              <a:t>, general interest in </a:t>
            </a:r>
            <a:r>
              <a:rPr lang="en-US" sz="2800" dirty="0">
                <a:solidFill>
                  <a:schemeClr val="accent3"/>
                </a:solidFill>
              </a:rPr>
              <a:t>techniques</a:t>
            </a:r>
            <a:r>
              <a:rPr lang="en-US" sz="2800" dirty="0"/>
              <a:t>, quality of </a:t>
            </a:r>
            <a:r>
              <a:rPr lang="en-US" sz="2800" dirty="0">
                <a:solidFill>
                  <a:schemeClr val="accent3"/>
                </a:solidFill>
              </a:rPr>
              <a:t>presentation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This is the time to disagree with the authors!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  <a:r>
              <a:rPr lang="en-US" sz="2800" dirty="0"/>
              <a:t>: Rough scale to have in mind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Truly a pleasure to read. (could help tie-break).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Fine.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 was truly miserable reading. (could kill paper).</a:t>
            </a:r>
          </a:p>
        </p:txBody>
      </p:sp>
    </p:spTree>
    <p:extLst>
      <p:ext uri="{BB962C8B-B14F-4D97-AF65-F5344CB8AC3E}">
        <p14:creationId xmlns:p14="http://schemas.microsoft.com/office/powerpoint/2010/main" val="12558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A949-3A74-42BB-8C42-05911795D18B}"/>
              </a:ext>
            </a:extLst>
          </p:cNvPr>
          <p:cNvSpPr txBox="1"/>
          <p:nvPr/>
        </p:nvSpPr>
        <p:spPr>
          <a:xfrm>
            <a:off x="457200" y="164592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Briefly describe main results</a:t>
            </a:r>
            <a:r>
              <a:rPr lang="en-US" sz="2800" dirty="0"/>
              <a:t>. Should contain enough context to explain </a:t>
            </a:r>
            <a:r>
              <a:rPr lang="en-US" sz="2800" dirty="0">
                <a:solidFill>
                  <a:schemeClr val="accent3"/>
                </a:solidFill>
              </a:rPr>
              <a:t>why authors think its exciting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 major concerns</a:t>
            </a:r>
            <a:r>
              <a:rPr lang="en-US" sz="2800" dirty="0"/>
              <a:t>. Is there an </a:t>
            </a:r>
            <a:r>
              <a:rPr lang="en-US" sz="2800" dirty="0">
                <a:solidFill>
                  <a:schemeClr val="accent3"/>
                </a:solidFill>
              </a:rPr>
              <a:t>error in a proof</a:t>
            </a:r>
            <a:r>
              <a:rPr lang="en-US" sz="2800" dirty="0"/>
              <a:t>, is the result a </a:t>
            </a:r>
            <a:r>
              <a:rPr lang="en-US" sz="2800" dirty="0">
                <a:solidFill>
                  <a:schemeClr val="accent3"/>
                </a:solidFill>
              </a:rPr>
              <a:t>trivial generalization</a:t>
            </a:r>
            <a:r>
              <a:rPr lang="en-US" sz="2800" dirty="0"/>
              <a:t> of existing work? (rare)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Form subjective evaluation</a:t>
            </a:r>
            <a:r>
              <a:rPr lang="en-US" sz="2800" dirty="0"/>
              <a:t>. Quality of </a:t>
            </a:r>
            <a:r>
              <a:rPr lang="en-US" sz="2800" dirty="0">
                <a:solidFill>
                  <a:schemeClr val="accent3"/>
                </a:solidFill>
              </a:rPr>
              <a:t>results</a:t>
            </a:r>
            <a:r>
              <a:rPr lang="en-US" sz="2800" dirty="0"/>
              <a:t>, general interest in </a:t>
            </a:r>
            <a:r>
              <a:rPr lang="en-US" sz="2800" dirty="0">
                <a:solidFill>
                  <a:schemeClr val="accent3"/>
                </a:solidFill>
              </a:rPr>
              <a:t>techniques</a:t>
            </a:r>
            <a:r>
              <a:rPr lang="en-US" sz="2800" dirty="0"/>
              <a:t>, quality of </a:t>
            </a:r>
            <a:r>
              <a:rPr lang="en-US" sz="2800" dirty="0">
                <a:solidFill>
                  <a:schemeClr val="accent3"/>
                </a:solidFill>
              </a:rPr>
              <a:t>presentation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sz="2800" dirty="0"/>
              <a:t>: Accept? </a:t>
            </a:r>
            <a:r>
              <a:rPr lang="en-US" sz="2800" dirty="0">
                <a:solidFill>
                  <a:schemeClr val="accent3"/>
                </a:solidFill>
              </a:rPr>
              <a:t>Enjoy</a:t>
            </a:r>
            <a:r>
              <a:rPr lang="en-US" sz="2800" dirty="0"/>
              <a:t> it?  </a:t>
            </a:r>
            <a:r>
              <a:rPr lang="en-US" sz="2800" b="1" dirty="0"/>
              <a:t>Why or why not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9282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600200"/>
            <a:ext cx="9144000" cy="1470025"/>
          </a:xfrm>
          <a:solidFill>
            <a:schemeClr val="bg2"/>
          </a:solidFill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Presentation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BD9F6-1214-4D67-BEA2-A46340129DA8}"/>
              </a:ext>
            </a:extLst>
          </p:cNvPr>
          <p:cNvSpPr txBox="1"/>
          <p:nvPr/>
        </p:nvSpPr>
        <p:spPr>
          <a:xfrm>
            <a:off x="5486400" y="3429000"/>
            <a:ext cx="345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>
                <a:solidFill>
                  <a:schemeClr val="bg2"/>
                </a:solidFill>
              </a:rPr>
              <a:t>and poster principles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259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947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outline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Title</a:t>
            </a:r>
            <a:r>
              <a:rPr lang="en-US" sz="2800" dirty="0"/>
              <a:t>: phrase indicating what you did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Abstract</a:t>
            </a:r>
            <a:r>
              <a:rPr lang="en-US" sz="2800" dirty="0"/>
              <a:t>: concise description of what you did</a:t>
            </a:r>
            <a:endParaRPr lang="en-US" sz="2800" dirty="0">
              <a:solidFill>
                <a:schemeClr val="bg2"/>
              </a:solidFill>
            </a:endParaRP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Introduction</a:t>
            </a:r>
            <a:r>
              <a:rPr lang="en-US" sz="2800" dirty="0"/>
              <a:t>: motivate and informally define problem, emphasize intuition and key contributions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Related Work</a:t>
            </a:r>
            <a:r>
              <a:rPr lang="en-US" sz="2800" dirty="0"/>
              <a:t>: how your work fits with the literature</a:t>
            </a:r>
          </a:p>
          <a:p>
            <a:pPr marL="514350" indent="-514350">
              <a:buClr>
                <a:schemeClr val="tx1"/>
              </a:buClr>
              <a:buFontTx/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Model</a:t>
            </a:r>
            <a:r>
              <a:rPr lang="en-US" sz="2800" dirty="0"/>
              <a:t>: the mathematical setting you consider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Results</a:t>
            </a:r>
            <a:r>
              <a:rPr lang="en-US" sz="2800" dirty="0"/>
              <a:t>: statement, important/interesting proofs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en-US" sz="2800" dirty="0"/>
          </a:p>
          <a:p>
            <a:pPr algn="r">
              <a:buClr>
                <a:schemeClr val="tx1"/>
              </a:buClr>
            </a:pPr>
            <a:r>
              <a:rPr lang="en-US" sz="2800" dirty="0">
                <a:solidFill>
                  <a:schemeClr val="accent4"/>
                </a:solidFill>
              </a:rPr>
              <a:t>body</a:t>
            </a:r>
            <a:br>
              <a:rPr lang="en-US" sz="2800" dirty="0">
                <a:solidFill>
                  <a:schemeClr val="accent4"/>
                </a:solidFill>
              </a:rPr>
            </a:br>
            <a:endParaRPr lang="en-US" sz="2800" dirty="0">
              <a:solidFill>
                <a:schemeClr val="accent4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 startAt="6"/>
            </a:pPr>
            <a:r>
              <a:rPr lang="en-US" sz="2800" dirty="0">
                <a:solidFill>
                  <a:schemeClr val="accent5"/>
                </a:solidFill>
              </a:rPr>
              <a:t>Appendix</a:t>
            </a:r>
            <a:r>
              <a:rPr lang="en-US" sz="2800" dirty="0"/>
              <a:t>: remaining proofs, minor extensions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DBE2A4-D3F6-480A-BE9C-B16CD7639806}"/>
              </a:ext>
            </a:extLst>
          </p:cNvPr>
          <p:cNvSpPr/>
          <p:nvPr/>
        </p:nvSpPr>
        <p:spPr>
          <a:xfrm>
            <a:off x="361950" y="1524000"/>
            <a:ext cx="8420100" cy="33528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1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052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additional disclaimer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Numerous presentation styles can be successful.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(Ex: Nicole and I disagree on some points).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(Ex: In 2019, I learned that Ariel and I disagree on even more points).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Concrete tips are my/Nicole’s suggestions.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But</a:t>
            </a:r>
            <a:r>
              <a:rPr lang="en-US" sz="2800" dirty="0"/>
              <a:t>, general principles are universal: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Your goal is to engage the audience</a:t>
            </a:r>
            <a:r>
              <a:rPr lang="en-US" sz="2800" dirty="0"/>
              <a:t>.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Everything else is just subjective tips to achieve this.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Constantly remind yourself of this during prep.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(And prep a lot!).</a:t>
            </a:r>
          </a:p>
        </p:txBody>
      </p:sp>
    </p:spTree>
    <p:extLst>
      <p:ext uri="{BB962C8B-B14F-4D97-AF65-F5344CB8AC3E}">
        <p14:creationId xmlns:p14="http://schemas.microsoft.com/office/powerpoint/2010/main" val="12116554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581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typical outline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Background/Motivation</a:t>
            </a:r>
            <a:r>
              <a:rPr lang="en-US" sz="2800" dirty="0"/>
              <a:t>: why it’s important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(Related Work)</a:t>
            </a:r>
            <a:r>
              <a:rPr lang="en-US" sz="2800" dirty="0"/>
              <a:t>: context for your work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Results</a:t>
            </a:r>
            <a:r>
              <a:rPr lang="en-US" sz="2800" dirty="0"/>
              <a:t>: what you did differently, and why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en-US" sz="2800" dirty="0"/>
          </a:p>
          <a:p>
            <a:pPr marL="514350" indent="-514350">
              <a:buClr>
                <a:schemeClr val="tx1"/>
              </a:buClr>
              <a:buFontTx/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Model</a:t>
            </a:r>
            <a:r>
              <a:rPr lang="en-US" sz="2800" dirty="0"/>
              <a:t>: the setting you consider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Intuition/proof/example</a:t>
            </a:r>
            <a:r>
              <a:rPr lang="en-US" sz="2800" dirty="0"/>
              <a:t>: what drives your results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Conclusion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accent2"/>
                </a:solidFill>
              </a:rPr>
              <a:t>main take-aways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bg2"/>
                </a:solidFill>
              </a:rPr>
              <a:t>(Future Directions)</a:t>
            </a:r>
            <a:r>
              <a:rPr lang="en-US" sz="2800" dirty="0"/>
              <a:t>: open questions</a:t>
            </a:r>
          </a:p>
        </p:txBody>
      </p:sp>
    </p:spTree>
    <p:extLst>
      <p:ext uri="{BB962C8B-B14F-4D97-AF65-F5344CB8AC3E}">
        <p14:creationId xmlns:p14="http://schemas.microsoft.com/office/powerpoint/2010/main" val="4285161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59504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</a:rPr>
              <a:t>Identify at most three main take-aways</a:t>
            </a:r>
            <a:r>
              <a:rPr lang="en-US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6218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Everything should have a point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Time is short, and brain capacity is scarce.</a:t>
            </a:r>
          </a:p>
          <a:p>
            <a:pPr marL="457200" indent="-457200">
              <a:buClr>
                <a:schemeClr val="tx1"/>
              </a:buClr>
              <a:buFontTx/>
              <a:buChar char="-"/>
            </a:pPr>
            <a:r>
              <a:rPr lang="en-US" sz="2800" dirty="0"/>
              <a:t>Identify at most </a:t>
            </a:r>
            <a:r>
              <a:rPr lang="en-US" sz="2800" dirty="0">
                <a:solidFill>
                  <a:schemeClr val="accent2"/>
                </a:solidFill>
              </a:rPr>
              <a:t>3 main take-aways</a:t>
            </a:r>
            <a:r>
              <a:rPr lang="en-US" sz="2800" dirty="0"/>
              <a:t>, e.g., a new </a:t>
            </a:r>
            <a:r>
              <a:rPr lang="en-US" sz="2800" dirty="0">
                <a:solidFill>
                  <a:schemeClr val="accent1"/>
                </a:solidFill>
              </a:rPr>
              <a:t>objective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/>
                </a:solidFill>
              </a:rPr>
              <a:t>technique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/>
                </a:solidFill>
              </a:rPr>
              <a:t>practical insight</a:t>
            </a:r>
            <a:r>
              <a:rPr lang="en-US" sz="2800" dirty="0"/>
              <a:t>, etc.</a:t>
            </a:r>
          </a:p>
          <a:p>
            <a:pPr marL="457200" indent="-457200">
              <a:buClr>
                <a:schemeClr val="tx1"/>
              </a:buClr>
              <a:buFontTx/>
              <a:buChar char="-"/>
            </a:pPr>
            <a:r>
              <a:rPr lang="en-US" sz="2800" dirty="0">
                <a:solidFill>
                  <a:schemeClr val="accent2"/>
                </a:solidFill>
              </a:rPr>
              <a:t>State </a:t>
            </a:r>
            <a:r>
              <a:rPr lang="en-US" sz="2800" dirty="0"/>
              <a:t>take-aways </a:t>
            </a:r>
            <a:r>
              <a:rPr lang="en-US" sz="2800" dirty="0">
                <a:solidFill>
                  <a:schemeClr val="accent2"/>
                </a:solidFill>
              </a:rPr>
              <a:t>explicitly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2"/>
                </a:solidFill>
              </a:rPr>
              <a:t>repeat </a:t>
            </a:r>
            <a:r>
              <a:rPr lang="en-US" sz="2800" dirty="0"/>
              <a:t>them often.</a:t>
            </a:r>
          </a:p>
          <a:p>
            <a:pPr marL="457200" indent="-457200">
              <a:buClr>
                <a:schemeClr val="tx1"/>
              </a:buClr>
              <a:buFontTx/>
              <a:buChar char="-"/>
            </a:pPr>
            <a:r>
              <a:rPr lang="en-US" sz="2800" dirty="0"/>
              <a:t>Everything you say or write on a slide should serve a purpose in illustrating these take-aways, esp. proofs!</a:t>
            </a:r>
          </a:p>
        </p:txBody>
      </p:sp>
    </p:spTree>
    <p:extLst>
      <p:ext uri="{BB962C8B-B14F-4D97-AF65-F5344CB8AC3E}">
        <p14:creationId xmlns:p14="http://schemas.microsoft.com/office/powerpoint/2010/main" val="1939224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094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content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Everything should have a point</a:t>
            </a:r>
            <a:r>
              <a:rPr lang="en-US" sz="2800" dirty="0"/>
              <a:t>. 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Thought experiment</a:t>
            </a:r>
            <a:r>
              <a:rPr lang="en-US" sz="2800" dirty="0"/>
              <a:t>: for every slide, “what is the purpose of this slide?” should have quick answer.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/>
              <a:t>Bad answer: “to cover related work.”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Bad answer: “to list open questions.”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/>
              <a:t>Good answer: “convey that related work covers n=2.”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Good answer: “convey that model has rich questions.”</a:t>
            </a:r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7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21169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</a:rPr>
              <a:t>Keep it simple</a:t>
            </a:r>
            <a:r>
              <a:rPr lang="en-US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29894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</a:t>
            </a:r>
            <a:r>
              <a:rPr lang="en-US" sz="4400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3B95A1-1586-4C3C-A949-97B345DBD7AC}"/>
              </a:ext>
            </a:extLst>
          </p:cNvPr>
          <p:cNvSpPr txBox="1"/>
          <p:nvPr/>
        </p:nvSpPr>
        <p:spPr>
          <a:xfrm>
            <a:off x="457200" y="1645920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Fonts</a:t>
            </a:r>
            <a:r>
              <a:rPr lang="en-US" sz="2800" dirty="0">
                <a:latin typeface="Comic Sans MS" panose="030F0702030302020204" pitchFamily="66" charset="0"/>
              </a:rPr>
              <a:t>: Use a </a:t>
            </a: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single font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endParaRPr lang="en-US" sz="2800" dirty="0"/>
          </a:p>
          <a:p>
            <a:r>
              <a:rPr lang="en-US" sz="2800" dirty="0">
                <a:latin typeface="Arial Black" panose="020B0A04020102020204" pitchFamily="34" charset="0"/>
              </a:rPr>
              <a:t>Fonts should come in </a:t>
            </a:r>
            <a:r>
              <a:rPr lang="en-US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three sizes</a:t>
            </a:r>
            <a:r>
              <a:rPr lang="en-US" sz="2800" dirty="0">
                <a:latin typeface="Arial Black" panose="020B0A04020102020204" pitchFamily="34" charset="0"/>
              </a:rPr>
              <a:t>.</a:t>
            </a:r>
          </a:p>
          <a:p>
            <a:r>
              <a:rPr lang="en-US" sz="5400" dirty="0">
                <a:latin typeface="Bahnschrift Light" panose="020B0502040204020203" pitchFamily="34" charset="0"/>
              </a:rPr>
              <a:t>Titles, </a:t>
            </a:r>
            <a:r>
              <a:rPr lang="en-US" sz="4000" dirty="0">
                <a:latin typeface="Elephant" panose="02020904090505020303" pitchFamily="18" charset="0"/>
              </a:rPr>
              <a:t>Main Text, </a:t>
            </a:r>
            <a:r>
              <a:rPr lang="en-US" sz="3200" dirty="0">
                <a:latin typeface="Gill Sans MT" panose="020B0502020104020203" pitchFamily="34" charset="0"/>
              </a:rPr>
              <a:t>Figures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Choosing a minimum font size helps prevent you from trying to stuff too much stuff on a single slide, which overwhelms your audience and makes them squint.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Colors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bg2"/>
                </a:solidFill>
              </a:rPr>
              <a:t>colors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wisely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1"/>
                </a:solidFill>
              </a:rPr>
              <a:t>sparingly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Each </a:t>
            </a:r>
            <a:r>
              <a:rPr lang="en-US" sz="2800" dirty="0">
                <a:solidFill>
                  <a:schemeClr val="accent4"/>
                </a:solidFill>
              </a:rPr>
              <a:t>color </a:t>
            </a:r>
            <a:r>
              <a:rPr lang="en-US" sz="2800" dirty="0"/>
              <a:t>should have a </a:t>
            </a:r>
            <a:r>
              <a:rPr lang="en-US" sz="2800" dirty="0">
                <a:solidFill>
                  <a:schemeClr val="accent5"/>
                </a:solidFill>
              </a:rPr>
              <a:t>meaning</a:t>
            </a:r>
            <a:r>
              <a:rPr lang="en-US" sz="2800" dirty="0"/>
              <a:t>, e.g.,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accent6"/>
                </a:solidFill>
              </a:rPr>
              <a:t>Title </a:t>
            </a:r>
            <a:r>
              <a:rPr lang="en-US" sz="2800" dirty="0"/>
              <a:t>of slide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Type </a:t>
            </a:r>
            <a:r>
              <a:rPr lang="en-US" sz="2800" dirty="0"/>
              <a:t>of statement: </a:t>
            </a:r>
            <a:r>
              <a:rPr lang="en-US" sz="2800" dirty="0">
                <a:solidFill>
                  <a:schemeClr val="accent2"/>
                </a:solidFill>
              </a:rPr>
              <a:t>theorem</a:t>
            </a:r>
            <a:r>
              <a:rPr lang="en-US" sz="2800" dirty="0"/>
              <a:t>, proof, etc.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accent3"/>
                </a:solidFill>
              </a:rPr>
              <a:t>Emphasis</a:t>
            </a:r>
            <a:r>
              <a:rPr lang="en-US" sz="2800" dirty="0"/>
              <a:t>: word being defined, </a:t>
            </a:r>
            <a:r>
              <a:rPr lang="en-US" sz="2800" dirty="0">
                <a:solidFill>
                  <a:schemeClr val="accent1"/>
                </a:solidFill>
              </a:rPr>
              <a:t>main point</a:t>
            </a:r>
          </a:p>
        </p:txBody>
      </p:sp>
    </p:spTree>
    <p:extLst>
      <p:ext uri="{BB962C8B-B14F-4D97-AF65-F5344CB8AC3E}">
        <p14:creationId xmlns:p14="http://schemas.microsoft.com/office/powerpoint/2010/main" val="2001634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725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 (Nicole)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Text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accent2"/>
                </a:solidFill>
              </a:rPr>
              <a:t>White space </a:t>
            </a:r>
            <a:r>
              <a:rPr lang="en-US" sz="2800" dirty="0"/>
              <a:t>is an undervalued asset.</a:t>
            </a:r>
          </a:p>
          <a:p>
            <a:endParaRPr lang="en-US" sz="2800" dirty="0"/>
          </a:p>
          <a:p>
            <a:r>
              <a:rPr lang="en-US" sz="2800" dirty="0"/>
              <a:t>Break paragraphs into small sensible chunks, use</a:t>
            </a:r>
            <a:r>
              <a:rPr lang="en-US" sz="2800" dirty="0">
                <a:solidFill>
                  <a:schemeClr val="accent2"/>
                </a:solidFill>
              </a:rPr>
              <a:t> line breaks </a:t>
            </a:r>
            <a:r>
              <a:rPr lang="en-US" sz="2800" dirty="0"/>
              <a:t>between chunks instead of bullets.  Don’t sacrifice </a:t>
            </a:r>
            <a:r>
              <a:rPr lang="en-US" sz="2800" dirty="0">
                <a:solidFill>
                  <a:schemeClr val="accent2"/>
                </a:solidFill>
              </a:rPr>
              <a:t>grammar </a:t>
            </a:r>
            <a:r>
              <a:rPr lang="en-US" sz="2800" dirty="0"/>
              <a:t>if you don’t have to.  Complete sentences are appreciated.  So is </a:t>
            </a:r>
            <a:r>
              <a:rPr lang="en-US" sz="2800" dirty="0">
                <a:solidFill>
                  <a:schemeClr val="accent2"/>
                </a:solidFill>
              </a:rPr>
              <a:t>spelling</a:t>
            </a:r>
            <a:r>
              <a:rPr lang="en-US" sz="2800" dirty="0"/>
              <a:t>.  Don’t be too wordy.  </a:t>
            </a:r>
            <a:r>
              <a:rPr lang="en-US" sz="2800" dirty="0">
                <a:solidFill>
                  <a:schemeClr val="accent2"/>
                </a:solidFill>
              </a:rPr>
              <a:t>Say only what’s essential</a:t>
            </a:r>
            <a:r>
              <a:rPr lang="en-US" sz="2800" dirty="0"/>
              <a:t>.  Remember, you can say things in words, not everything needs to be written down.</a:t>
            </a:r>
          </a:p>
        </p:txBody>
      </p:sp>
    </p:spTree>
    <p:extLst>
      <p:ext uri="{BB962C8B-B14F-4D97-AF65-F5344CB8AC3E}">
        <p14:creationId xmlns:p14="http://schemas.microsoft.com/office/powerpoint/2010/main" val="1457728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407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 (Matt)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Text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accent2"/>
                </a:solidFill>
              </a:rPr>
              <a:t>White space </a:t>
            </a:r>
            <a:r>
              <a:rPr lang="en-US" sz="2800" dirty="0"/>
              <a:t>is an undervalued asset.</a:t>
            </a:r>
          </a:p>
          <a:p>
            <a:endParaRPr lang="en-US" sz="2800" dirty="0"/>
          </a:p>
          <a:p>
            <a:r>
              <a:rPr lang="en-US" sz="2800" dirty="0"/>
              <a:t>Sacrifice </a:t>
            </a:r>
            <a:r>
              <a:rPr lang="en-US" sz="2800" dirty="0">
                <a:solidFill>
                  <a:schemeClr val="accent2"/>
                </a:solidFill>
              </a:rPr>
              <a:t>grammar </a:t>
            </a:r>
            <a:r>
              <a:rPr lang="en-US" sz="2800" dirty="0"/>
              <a:t>if saves space. </a:t>
            </a:r>
          </a:p>
          <a:p>
            <a:r>
              <a:rPr lang="en-US" sz="2800" dirty="0"/>
              <a:t>Complete sentences unnecessary (but </a:t>
            </a:r>
            <a:r>
              <a:rPr lang="en-US" sz="2800" dirty="0">
                <a:solidFill>
                  <a:schemeClr val="accent2"/>
                </a:solidFill>
              </a:rPr>
              <a:t>spelling </a:t>
            </a:r>
            <a:r>
              <a:rPr lang="en-US" sz="2800" dirty="0"/>
              <a:t>important).  Don’t be too wordy.  </a:t>
            </a:r>
            <a:r>
              <a:rPr lang="en-US" sz="2800" dirty="0">
                <a:solidFill>
                  <a:schemeClr val="accent2"/>
                </a:solidFill>
              </a:rPr>
              <a:t>Say only what’s essential</a:t>
            </a:r>
            <a:r>
              <a:rPr lang="en-US" sz="2800" dirty="0"/>
              <a:t>. </a:t>
            </a:r>
          </a:p>
          <a:p>
            <a:r>
              <a:rPr lang="en-US" sz="2800" dirty="0"/>
              <a:t>Helps to give each idea its own line, when possible.</a:t>
            </a:r>
          </a:p>
          <a:p>
            <a:endParaRPr lang="en-US" sz="2800" dirty="0"/>
          </a:p>
          <a:p>
            <a:r>
              <a:rPr lang="en-US" sz="2800" dirty="0"/>
              <a:t>Match everything you say out loud to </a:t>
            </a:r>
            <a:r>
              <a:rPr lang="en-US" sz="2800" b="1" dirty="0"/>
              <a:t>something</a:t>
            </a:r>
            <a:r>
              <a:rPr lang="en-US" sz="2800" dirty="0"/>
              <a:t> on slide.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Could be short bullet. Could be figure.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listeners distracted for 30 seconds and want to jump back in. Can’t rewind speech, but text remains.</a:t>
            </a:r>
          </a:p>
        </p:txBody>
      </p:sp>
    </p:spTree>
    <p:extLst>
      <p:ext uri="{BB962C8B-B14F-4D97-AF65-F5344CB8AC3E}">
        <p14:creationId xmlns:p14="http://schemas.microsoft.com/office/powerpoint/2010/main" val="9572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245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title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Briefly indicate why someone might be interested in reading your paper.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Is it OK to be catchy/funny?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Sure! If it is also descriptive.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2"/>
                </a:solidFill>
              </a:rPr>
              <a:t>Of the People: Voting is more Effective with Representative Candidates</a:t>
            </a:r>
            <a:r>
              <a:rPr lang="en-US" sz="2800" dirty="0"/>
              <a:t>, Cheng, </a:t>
            </a:r>
            <a:r>
              <a:rPr lang="en-US" sz="2800" dirty="0" err="1"/>
              <a:t>Dughmi</a:t>
            </a:r>
            <a:r>
              <a:rPr lang="en-US" sz="2800" dirty="0"/>
              <a:t>, and Kempe, EC 2017.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2"/>
                </a:solidFill>
              </a:rPr>
              <a:t>Prophet Inequalities made Easy: Stochastic Optimization by Pricing non-Stochastic Inputs</a:t>
            </a:r>
            <a:r>
              <a:rPr lang="en-US" sz="2800" dirty="0"/>
              <a:t>, </a:t>
            </a:r>
            <a:r>
              <a:rPr lang="en-US" sz="2800" dirty="0" err="1"/>
              <a:t>Dutting</a:t>
            </a:r>
            <a:r>
              <a:rPr lang="en-US" sz="2800" dirty="0"/>
              <a:t>, Feldman, </a:t>
            </a:r>
            <a:r>
              <a:rPr lang="en-US" sz="2800" dirty="0" err="1"/>
              <a:t>Kesselheim</a:t>
            </a:r>
            <a:r>
              <a:rPr lang="en-US" sz="2800" dirty="0"/>
              <a:t>, </a:t>
            </a:r>
            <a:r>
              <a:rPr lang="en-US" sz="2800" dirty="0" err="1"/>
              <a:t>Lucier</a:t>
            </a:r>
            <a:r>
              <a:rPr lang="en-US" sz="2800" dirty="0"/>
              <a:t>, FOCS 2017.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05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3837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 (Others)</a:t>
            </a:r>
            <a:r>
              <a:rPr lang="en-US" sz="44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C9212-CD1B-4ADA-A851-15E9C150D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51" b="8520"/>
          <a:stretch/>
        </p:blipFill>
        <p:spPr>
          <a:xfrm>
            <a:off x="1295400" y="1600200"/>
            <a:ext cx="6858000" cy="49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896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Animations</a:t>
            </a:r>
            <a:r>
              <a:rPr lang="en-US" sz="2800" dirty="0"/>
              <a:t>: Can be helpful, don’t go overboard.</a:t>
            </a:r>
          </a:p>
          <a:p>
            <a:endParaRPr lang="en-US" sz="2800" dirty="0"/>
          </a:p>
          <a:p>
            <a:r>
              <a:rPr lang="en-US" sz="2800" dirty="0"/>
              <a:t>A full page at once can be daunting.</a:t>
            </a:r>
          </a:p>
          <a:p>
            <a:r>
              <a:rPr lang="en-US" sz="2800" dirty="0"/>
              <a:t>Hard for audience to focus.</a:t>
            </a:r>
          </a:p>
          <a:p>
            <a:r>
              <a:rPr lang="en-US" sz="2800" dirty="0"/>
              <a:t>Good to break up arrival into connected chunks.</a:t>
            </a:r>
          </a:p>
          <a:p>
            <a:endParaRPr lang="en-US" sz="2800" dirty="0"/>
          </a:p>
          <a:p>
            <a:r>
              <a:rPr lang="en-US" sz="2800" dirty="0"/>
              <a:t>But per-line animation gets annoying.</a:t>
            </a:r>
          </a:p>
          <a:p>
            <a:r>
              <a:rPr lang="en-US" sz="2800" dirty="0"/>
              <a:t>Especially if there’s any clicker lag.</a:t>
            </a:r>
          </a:p>
          <a:p>
            <a:r>
              <a:rPr lang="en-US" sz="2800" dirty="0"/>
              <a:t>Forces all audience to go exactly at your speed.</a:t>
            </a:r>
          </a:p>
        </p:txBody>
      </p:sp>
    </p:spTree>
    <p:extLst>
      <p:ext uri="{BB962C8B-B14F-4D97-AF65-F5344CB8AC3E}">
        <p14:creationId xmlns:p14="http://schemas.microsoft.com/office/powerpoint/2010/main" val="33144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</a:t>
            </a:r>
            <a:r>
              <a:rPr lang="en-US" sz="4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645920"/>
                <a:ext cx="8229600" cy="4512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2"/>
                    </a:solidFill>
                  </a:rPr>
                  <a:t>Math</a:t>
                </a:r>
                <a:r>
                  <a:rPr lang="en-US" sz="2800" dirty="0"/>
                  <a:t>: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Minimize mathematical notation</a:t>
                </a:r>
                <a:r>
                  <a:rPr lang="en-US" sz="28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Mechanism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inputs ordinal preferences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sz="2800" dirty="0"/>
                  <a:t> and outputs a matching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</m:d>
                  </m:oMath>
                </a14:m>
                <a:r>
                  <a:rPr lang="en-US" sz="2800" dirty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be the rank of the match of agent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under preferences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>
                  <a:solidFill>
                    <a:srgbClr val="9900CC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Definition</a:t>
                </a:r>
                <a:r>
                  <a:rPr lang="en-US" sz="2800" dirty="0"/>
                  <a:t>. Mechanism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stochastically dominates</a:t>
                </a:r>
                <a:r>
                  <a:rPr lang="en-US" sz="2800" dirty="0">
                    <a:solidFill>
                      <a:srgbClr val="9900CC"/>
                    </a:solidFill>
                  </a:rPr>
                  <a:t> </a:t>
                </a:r>
                <a:r>
                  <a:rPr lang="en-US" sz="2800" dirty="0"/>
                  <a:t>mechanism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 for agent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if for all ranks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>
                  <a:buClr>
                    <a:schemeClr val="tx1"/>
                  </a:buClr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ctr"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≻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≻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45920"/>
                <a:ext cx="8229600" cy="4512133"/>
              </a:xfrm>
              <a:prstGeom prst="rect">
                <a:avLst/>
              </a:prstGeom>
              <a:blipFill>
                <a:blip r:embed="rId3"/>
                <a:stretch>
                  <a:fillRect l="-1481" t="-1216" r="-1556" b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8F4911-2D97-4D21-BAFD-7398B1006794}"/>
              </a:ext>
            </a:extLst>
          </p:cNvPr>
          <p:cNvSpPr/>
          <p:nvPr/>
        </p:nvSpPr>
        <p:spPr>
          <a:xfrm>
            <a:off x="457200" y="2438400"/>
            <a:ext cx="8229600" cy="3733800"/>
          </a:xfrm>
          <a:prstGeom prst="roundRect">
            <a:avLst>
              <a:gd name="adj" fmla="val 8006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9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</a:t>
            </a:r>
            <a:r>
              <a:rPr lang="en-US" sz="4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675" y="1676400"/>
                <a:ext cx="84582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2"/>
                    </a:solidFill>
                  </a:rPr>
                  <a:t>Math</a:t>
                </a:r>
                <a:r>
                  <a:rPr lang="en-US" sz="2800" dirty="0"/>
                  <a:t>: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Minimize mathematical notation</a:t>
                </a:r>
                <a:r>
                  <a:rPr lang="en-US" sz="28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Mechanism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inputs ordinal preferences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sz="2800" dirty="0"/>
                  <a:t> and outputs matching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>
                  <a:solidFill>
                    <a:srgbClr val="9900CC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Definition</a:t>
                </a:r>
                <a:r>
                  <a:rPr lang="en-US" sz="2800" dirty="0"/>
                  <a:t>. Mechanism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stochastically dominates</a:t>
                </a:r>
                <a:r>
                  <a:rPr lang="en-US" sz="2800" dirty="0">
                    <a:solidFill>
                      <a:srgbClr val="9900CC"/>
                    </a:solidFill>
                  </a:rPr>
                  <a:t> </a:t>
                </a:r>
                <a:r>
                  <a:rPr lang="en-US" sz="2800" dirty="0"/>
                  <a:t>mechanism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 for agent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if for all ranks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>
                  <a:buClr>
                    <a:schemeClr val="tx1"/>
                  </a:buClr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ctr"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gets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top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(≻)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gets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top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(≻)]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1676400"/>
                <a:ext cx="8458200" cy="3970318"/>
              </a:xfrm>
              <a:prstGeom prst="rect">
                <a:avLst/>
              </a:prstGeom>
              <a:blipFill>
                <a:blip r:embed="rId3"/>
                <a:stretch>
                  <a:fillRect l="-1441" t="-1382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8F4911-2D97-4D21-BAFD-7398B1006794}"/>
              </a:ext>
            </a:extLst>
          </p:cNvPr>
          <p:cNvSpPr/>
          <p:nvPr/>
        </p:nvSpPr>
        <p:spPr>
          <a:xfrm>
            <a:off x="457200" y="2438400"/>
            <a:ext cx="8458200" cy="3733800"/>
          </a:xfrm>
          <a:prstGeom prst="roundRect">
            <a:avLst>
              <a:gd name="adj" fmla="val 8006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11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design</a:t>
            </a:r>
            <a:r>
              <a:rPr lang="en-US" sz="44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D3AB09-5C10-4832-A519-AA92E3E5692D}"/>
              </a:ext>
            </a:extLst>
          </p:cNvPr>
          <p:cNvSpPr txBox="1"/>
          <p:nvPr/>
        </p:nvSpPr>
        <p:spPr>
          <a:xfrm>
            <a:off x="457200" y="1676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00CC"/>
                </a:solidFill>
              </a:rPr>
              <a:t>Use images when appropriate. Example:</a:t>
            </a:r>
          </a:p>
          <a:p>
            <a:pPr lvl="0"/>
            <a:endParaRPr lang="en-US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94B7E88-C102-44D3-B9A8-E66A69E007AD}"/>
                  </a:ext>
                </a:extLst>
              </p:cNvPr>
              <p:cNvSpPr/>
              <p:nvPr/>
            </p:nvSpPr>
            <p:spPr>
              <a:xfrm>
                <a:off x="228600" y="2328886"/>
                <a:ext cx="9113053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cs typeface="Times New Roman"/>
                  </a:rPr>
                  <a:t>Construction: </a:t>
                </a:r>
                <a:r>
                  <a:rPr lang="en-US" sz="2000" dirty="0">
                    <a:cs typeface="Times New Roman"/>
                  </a:rPr>
                  <a:t>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←</m:t>
                    </m:r>
                  </m:oMath>
                </a14:m>
                <a:r>
                  <a:rPr lang="en-US" sz="2000" dirty="0">
                    <a:cs typeface="Times New Roman"/>
                    <a:sym typeface="Wingdings" panose="05000000000000000000" pitchFamily="2" charset="2"/>
                  </a:rPr>
                  <a:t> random set of size m/2.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  <a:sym typeface="Wingdings" panose="05000000000000000000" pitchFamily="2" charset="2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  <a:sym typeface="Wingdings" panose="05000000000000000000" pitchFamily="2" charset="2"/>
                      </a:rPr>
                      <m:t>←</m:t>
                    </m:r>
                  </m:oMath>
                </a14:m>
                <a:r>
                  <a:rPr lang="en-US" sz="2000" dirty="0">
                    <a:cs typeface="Times New Roman"/>
                  </a:rPr>
                  <a:t> random set of size m/2, </a:t>
                </a:r>
                <a:r>
                  <a:rPr lang="en-US" sz="2000" b="1" dirty="0">
                    <a:cs typeface="Times New Roman"/>
                  </a:rPr>
                  <a:t>conditioned on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/>
                      </a:rPr>
                      <m:t>𝑺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/>
                      </a:rPr>
                      <m:t>∩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/>
                      </a:rPr>
                      <m:t>𝑻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/>
                      </a:rPr>
                      <m:t>|=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/>
                      </a:rPr>
                      <m:t>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/>
                      </a:rPr>
                      <m:t>/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/>
                      </a:rPr>
                      <m:t>𝟑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cs typeface="Times New Roman"/>
                  </a:rPr>
                  <a:t>Alice gets one special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. Bob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/2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/3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cs typeface="Times New Roman"/>
                  </a:rPr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∩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=∅</m:t>
                    </m:r>
                  </m:oMath>
                </a14:m>
                <a:r>
                  <a:rPr lang="en-US" sz="2000" dirty="0">
                    <a:cs typeface="Times New Roman"/>
                  </a:rPr>
                  <a:t>. 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. </a:t>
                </a: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94B7E88-C102-44D3-B9A8-E66A69E00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28886"/>
                <a:ext cx="9113053" cy="2215991"/>
              </a:xfrm>
              <a:prstGeom prst="rect">
                <a:avLst/>
              </a:prstGeom>
              <a:blipFill>
                <a:blip r:embed="rId3"/>
                <a:stretch>
                  <a:fillRect l="-736" t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7420A42-8306-4BE4-BF40-95A4B1B424A8}"/>
              </a:ext>
            </a:extLst>
          </p:cNvPr>
          <p:cNvSpPr/>
          <p:nvPr/>
        </p:nvSpPr>
        <p:spPr>
          <a:xfrm>
            <a:off x="1715813" y="4490246"/>
            <a:ext cx="1143000" cy="182880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37C22B-0356-4BE9-AFD7-9A8754213A75}"/>
              </a:ext>
            </a:extLst>
          </p:cNvPr>
          <p:cNvSpPr/>
          <p:nvPr/>
        </p:nvSpPr>
        <p:spPr>
          <a:xfrm>
            <a:off x="2858813" y="4490246"/>
            <a:ext cx="1143000" cy="182880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B0C75E-00F0-47A0-B533-7F55216CD0F0}"/>
              </a:ext>
            </a:extLst>
          </p:cNvPr>
          <p:cNvSpPr/>
          <p:nvPr/>
        </p:nvSpPr>
        <p:spPr>
          <a:xfrm>
            <a:off x="4001813" y="4490246"/>
            <a:ext cx="1143000" cy="182880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11AD60-22E3-4BBD-812A-8E2B90F732F6}"/>
              </a:ext>
            </a:extLst>
          </p:cNvPr>
          <p:cNvSpPr/>
          <p:nvPr/>
        </p:nvSpPr>
        <p:spPr>
          <a:xfrm>
            <a:off x="5144813" y="4490246"/>
            <a:ext cx="1143000" cy="182880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DBDE31-997E-4ACF-80F3-F80CBCC6F92A}"/>
              </a:ext>
            </a:extLst>
          </p:cNvPr>
          <p:cNvSpPr/>
          <p:nvPr/>
        </p:nvSpPr>
        <p:spPr>
          <a:xfrm>
            <a:off x="6287813" y="4490246"/>
            <a:ext cx="1143000" cy="182880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99CFAA-1186-4F16-B2B2-3892077B2157}"/>
              </a:ext>
            </a:extLst>
          </p:cNvPr>
          <p:cNvSpPr/>
          <p:nvPr/>
        </p:nvSpPr>
        <p:spPr>
          <a:xfrm>
            <a:off x="7430813" y="4490246"/>
            <a:ext cx="1143000" cy="182880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A98CDF-B200-49AD-B7DF-102755E94046}"/>
              </a:ext>
            </a:extLst>
          </p:cNvPr>
          <p:cNvSpPr/>
          <p:nvPr/>
        </p:nvSpPr>
        <p:spPr>
          <a:xfrm>
            <a:off x="1715813" y="4834134"/>
            <a:ext cx="1143000" cy="18288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8E1BD8-F6C2-4682-BE4F-DF2C8E6E08C2}"/>
              </a:ext>
            </a:extLst>
          </p:cNvPr>
          <p:cNvSpPr/>
          <p:nvPr/>
        </p:nvSpPr>
        <p:spPr>
          <a:xfrm>
            <a:off x="2858813" y="4834134"/>
            <a:ext cx="1143000" cy="18288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56A0DD-F39A-47B7-84C8-89FB5291713B}"/>
              </a:ext>
            </a:extLst>
          </p:cNvPr>
          <p:cNvSpPr/>
          <p:nvPr/>
        </p:nvSpPr>
        <p:spPr>
          <a:xfrm>
            <a:off x="4001813" y="4834134"/>
            <a:ext cx="1143000" cy="18288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018131-4F6B-4260-B54E-D63ECA99E658}"/>
              </a:ext>
            </a:extLst>
          </p:cNvPr>
          <p:cNvSpPr/>
          <p:nvPr/>
        </p:nvSpPr>
        <p:spPr>
          <a:xfrm>
            <a:off x="2858813" y="5136040"/>
            <a:ext cx="1143000" cy="182880"/>
          </a:xfrm>
          <a:prstGeom prst="rect">
            <a:avLst/>
          </a:prstGeom>
          <a:solidFill>
            <a:srgbClr val="0066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9A5DEFA-D308-462D-868B-D1BF09D05675}"/>
              </a:ext>
            </a:extLst>
          </p:cNvPr>
          <p:cNvSpPr/>
          <p:nvPr/>
        </p:nvSpPr>
        <p:spPr>
          <a:xfrm>
            <a:off x="4001813" y="5136040"/>
            <a:ext cx="1143000" cy="182880"/>
          </a:xfrm>
          <a:prstGeom prst="rect">
            <a:avLst/>
          </a:prstGeom>
          <a:solidFill>
            <a:srgbClr val="0066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285B65-F0E4-406B-AC2F-F56886189969}"/>
              </a:ext>
            </a:extLst>
          </p:cNvPr>
          <p:cNvSpPr/>
          <p:nvPr/>
        </p:nvSpPr>
        <p:spPr>
          <a:xfrm>
            <a:off x="5144813" y="5136040"/>
            <a:ext cx="1143000" cy="182880"/>
          </a:xfrm>
          <a:prstGeom prst="rect">
            <a:avLst/>
          </a:prstGeom>
          <a:solidFill>
            <a:srgbClr val="0066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147CEC-3571-468A-973E-BCB24CCAF1F6}"/>
              </a:ext>
            </a:extLst>
          </p:cNvPr>
          <p:cNvSpPr/>
          <p:nvPr/>
        </p:nvSpPr>
        <p:spPr>
          <a:xfrm>
            <a:off x="1715813" y="5506526"/>
            <a:ext cx="1143000" cy="18288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FBB4018-F038-4DB9-9D2F-3DB253169FB1}"/>
              </a:ext>
            </a:extLst>
          </p:cNvPr>
          <p:cNvSpPr/>
          <p:nvPr/>
        </p:nvSpPr>
        <p:spPr>
          <a:xfrm>
            <a:off x="2858813" y="5507515"/>
            <a:ext cx="1143000" cy="18288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80545FF-8715-4D04-B8A0-A1431694E1C0}"/>
              </a:ext>
            </a:extLst>
          </p:cNvPr>
          <p:cNvSpPr/>
          <p:nvPr/>
        </p:nvSpPr>
        <p:spPr>
          <a:xfrm>
            <a:off x="6287813" y="5494106"/>
            <a:ext cx="1143000" cy="18288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11F0D51-B186-44A0-9069-C3993C6A482B}"/>
              </a:ext>
            </a:extLst>
          </p:cNvPr>
          <p:cNvSpPr/>
          <p:nvPr/>
        </p:nvSpPr>
        <p:spPr>
          <a:xfrm>
            <a:off x="4001813" y="5787550"/>
            <a:ext cx="1143000" cy="18288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2EC9B4-B9D4-4D5A-AC7F-15F85535CBC8}"/>
              </a:ext>
            </a:extLst>
          </p:cNvPr>
          <p:cNvSpPr/>
          <p:nvPr/>
        </p:nvSpPr>
        <p:spPr>
          <a:xfrm>
            <a:off x="7491491" y="5800848"/>
            <a:ext cx="1143000" cy="18288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AB8EA2A-A972-4A32-AFF0-B0EF1269DCE4}"/>
              </a:ext>
            </a:extLst>
          </p:cNvPr>
          <p:cNvSpPr/>
          <p:nvPr/>
        </p:nvSpPr>
        <p:spPr>
          <a:xfrm>
            <a:off x="5144813" y="5787550"/>
            <a:ext cx="1143000" cy="18288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63ECE22-9143-4F65-A3A9-4BA9C8DCC571}"/>
              </a:ext>
            </a:extLst>
          </p:cNvPr>
          <p:cNvSpPr/>
          <p:nvPr/>
        </p:nvSpPr>
        <p:spPr>
          <a:xfrm>
            <a:off x="2856188" y="6111435"/>
            <a:ext cx="1143000" cy="18288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EED693-196F-4483-9194-7EF858E620DA}"/>
              </a:ext>
            </a:extLst>
          </p:cNvPr>
          <p:cNvSpPr/>
          <p:nvPr/>
        </p:nvSpPr>
        <p:spPr>
          <a:xfrm>
            <a:off x="1715813" y="6112424"/>
            <a:ext cx="1143000" cy="18288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C8EB6F-C504-4236-ADA6-79DF075FCE2F}"/>
              </a:ext>
            </a:extLst>
          </p:cNvPr>
          <p:cNvSpPr/>
          <p:nvPr/>
        </p:nvSpPr>
        <p:spPr>
          <a:xfrm>
            <a:off x="5144813" y="6121560"/>
            <a:ext cx="1143000" cy="182880"/>
          </a:xfrm>
          <a:prstGeom prst="rect">
            <a:avLst/>
          </a:prstGeom>
          <a:solidFill>
            <a:srgbClr val="7030A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39">
                <a:extLst>
                  <a:ext uri="{FF2B5EF4-FFF2-40B4-BE49-F238E27FC236}">
                    <a16:creationId xmlns:a16="http://schemas.microsoft.com/office/drawing/2014/main" id="{5BC05A2B-8D27-4794-8869-F25107E97DBB}"/>
                  </a:ext>
                </a:extLst>
              </p:cNvPr>
              <p:cNvSpPr txBox="1"/>
              <p:nvPr/>
            </p:nvSpPr>
            <p:spPr>
              <a:xfrm>
                <a:off x="115613" y="4398496"/>
                <a:ext cx="1600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000" dirty="0"/>
                  <a:t> items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𝑆</m:t>
                      </m:r>
                    </m:oMath>
                  </m:oMathPara>
                </a14:m>
                <a:endParaRPr lang="en-US" sz="200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  <a:p>
                <a:pPr algn="r"/>
                <a:r>
                  <a:rPr lang="en-US" sz="2000" dirty="0"/>
                  <a:t>Case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algn="r"/>
                <a:r>
                  <a:rPr lang="en-US" sz="2000" dirty="0"/>
                  <a:t>Case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algn="r"/>
                <a:r>
                  <a:rPr lang="en-US" sz="2000" dirty="0"/>
                  <a:t>Case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39">
                <a:extLst>
                  <a:ext uri="{FF2B5EF4-FFF2-40B4-BE49-F238E27FC236}">
                    <a16:creationId xmlns:a16="http://schemas.microsoft.com/office/drawing/2014/main" id="{5BC05A2B-8D27-4794-8869-F25107E97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3" y="4398496"/>
                <a:ext cx="1600200" cy="1938992"/>
              </a:xfrm>
              <a:prstGeom prst="rect">
                <a:avLst/>
              </a:prstGeom>
              <a:blipFill>
                <a:blip r:embed="rId4"/>
                <a:stretch>
                  <a:fillRect l="-1527" t="-1887" r="-381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2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speaking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21169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</a:rPr>
              <a:t>Entertain your audience</a:t>
            </a:r>
            <a:r>
              <a:rPr lang="en-US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6744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speaking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Working the crowd</a:t>
            </a:r>
            <a:r>
              <a:rPr lang="en-US" sz="2800" dirty="0"/>
              <a:t>: Your job is to please the audience!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Always better to </a:t>
            </a:r>
            <a:r>
              <a:rPr lang="en-US" sz="2800" dirty="0">
                <a:solidFill>
                  <a:schemeClr val="accent2"/>
                </a:solidFill>
              </a:rPr>
              <a:t>under-estimate your audience</a:t>
            </a:r>
            <a:r>
              <a:rPr lang="en-US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Ask and answer </a:t>
            </a:r>
            <a:r>
              <a:rPr lang="en-US" sz="2800" dirty="0">
                <a:solidFill>
                  <a:schemeClr val="accent2"/>
                </a:solidFill>
              </a:rPr>
              <a:t>questions</a:t>
            </a:r>
            <a:r>
              <a:rPr lang="en-US" sz="2800" dirty="0"/>
              <a:t>, when appropriate.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Adapt to </a:t>
            </a:r>
            <a:r>
              <a:rPr lang="en-US" sz="2800" dirty="0">
                <a:solidFill>
                  <a:schemeClr val="accent2"/>
                </a:solidFill>
              </a:rPr>
              <a:t>what the audience wants to hear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2"/>
                </a:solidFill>
              </a:rPr>
              <a:t>Voice</a:t>
            </a:r>
            <a:r>
              <a:rPr lang="en-US" sz="2800" dirty="0"/>
              <a:t>: Be confident!</a:t>
            </a:r>
          </a:p>
          <a:p>
            <a:pPr marL="457200" indent="-457200">
              <a:buClr>
                <a:schemeClr val="tx1"/>
              </a:buClr>
              <a:buFontTx/>
              <a:buChar char="-"/>
            </a:pPr>
            <a:r>
              <a:rPr lang="en-US" sz="2800" dirty="0">
                <a:solidFill>
                  <a:schemeClr val="accent2"/>
                </a:solidFill>
              </a:rPr>
              <a:t>Speak up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slow down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/>
                </a:solidFill>
              </a:rPr>
              <a:t>pause</a:t>
            </a:r>
            <a:r>
              <a:rPr lang="en-US" sz="2800" dirty="0"/>
              <a:t>, and use </a:t>
            </a:r>
            <a:r>
              <a:rPr lang="en-US" sz="2800" dirty="0">
                <a:solidFill>
                  <a:schemeClr val="accent2"/>
                </a:solidFill>
              </a:rPr>
              <a:t>intonation</a:t>
            </a:r>
            <a:r>
              <a:rPr lang="en-US" sz="2800" dirty="0"/>
              <a:t>. </a:t>
            </a:r>
          </a:p>
          <a:p>
            <a:pPr marL="457200" indent="-457200">
              <a:buClr>
                <a:schemeClr val="tx1"/>
              </a:buClr>
              <a:buFontTx/>
              <a:buChar char="-"/>
            </a:pPr>
            <a:r>
              <a:rPr lang="en-US" sz="2800" dirty="0">
                <a:solidFill>
                  <a:schemeClr val="accent2"/>
                </a:solidFill>
              </a:rPr>
              <a:t>Trick</a:t>
            </a:r>
            <a:r>
              <a:rPr lang="en-US" sz="2800" dirty="0"/>
              <a:t>: take a breath after each slide.</a:t>
            </a:r>
          </a:p>
          <a:p>
            <a:pPr marL="457200" indent="-457200">
              <a:buClr>
                <a:schemeClr val="tx1"/>
              </a:buClr>
              <a:buFontTx/>
              <a:buChar char="-"/>
            </a:pPr>
            <a:r>
              <a:rPr lang="en-US" sz="2800" dirty="0">
                <a:solidFill>
                  <a:schemeClr val="accent2"/>
                </a:solidFill>
              </a:rPr>
              <a:t>Have a concrete plan </a:t>
            </a:r>
            <a:r>
              <a:rPr lang="en-US" sz="2800" dirty="0"/>
              <a:t>for important talking points.</a:t>
            </a:r>
          </a:p>
          <a:p>
            <a:r>
              <a:rPr lang="en-US" sz="2800" dirty="0">
                <a:solidFill>
                  <a:schemeClr val="bg2"/>
                </a:solidFill>
              </a:rPr>
              <a:t>Timing</a:t>
            </a:r>
            <a:r>
              <a:rPr lang="en-US" sz="2800" dirty="0"/>
              <a:t>: NEVER EVER go over your allotted time! </a:t>
            </a:r>
          </a:p>
          <a:p>
            <a:pPr marL="457200" indent="-457200">
              <a:buClr>
                <a:schemeClr val="tx1"/>
              </a:buClr>
              <a:buFontTx/>
              <a:buChar char="-"/>
            </a:pPr>
            <a:r>
              <a:rPr lang="en-US" sz="2800" dirty="0">
                <a:solidFill>
                  <a:schemeClr val="accent2"/>
                </a:solidFill>
              </a:rPr>
              <a:t>Plan what to skip </a:t>
            </a:r>
            <a:r>
              <a:rPr lang="en-US" sz="2800" dirty="0"/>
              <a:t>if you are running short on time.</a:t>
            </a:r>
          </a:p>
        </p:txBody>
      </p:sp>
    </p:spTree>
    <p:extLst>
      <p:ext uri="{BB962C8B-B14F-4D97-AF65-F5344CB8AC3E}">
        <p14:creationId xmlns:p14="http://schemas.microsoft.com/office/powerpoint/2010/main" val="21680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2434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summary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Important elements</a:t>
            </a:r>
            <a:r>
              <a:rPr lang="en-US" sz="2800" dirty="0"/>
              <a:t>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2"/>
                </a:solidFill>
              </a:rPr>
              <a:t>Identify three main take-aways </a:t>
            </a:r>
            <a:r>
              <a:rPr lang="en-US" sz="2800" dirty="0"/>
              <a:t>(at most).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Clr>
                <a:schemeClr val="tx1"/>
              </a:buClr>
              <a:buFontTx/>
              <a:buAutoNum type="arabicPeriod"/>
            </a:pPr>
            <a:r>
              <a:rPr lang="en-US" sz="2800" dirty="0">
                <a:solidFill>
                  <a:schemeClr val="accent2"/>
                </a:solidFill>
              </a:rPr>
              <a:t>Keep it simple </a:t>
            </a:r>
            <a:r>
              <a:rPr lang="en-US" sz="2800" dirty="0"/>
              <a:t>(design and content).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2"/>
                </a:solidFill>
              </a:rPr>
              <a:t>Entertain your audience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5692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9144000" cy="1470025"/>
          </a:xfrm>
          <a:solidFill>
            <a:schemeClr val="accent3"/>
          </a:solidFill>
          <a:ln w="762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Website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10931-13CC-4A2A-B7C3-A0F75AF1D190}"/>
              </a:ext>
            </a:extLst>
          </p:cNvPr>
          <p:cNvSpPr txBox="1"/>
          <p:nvPr/>
        </p:nvSpPr>
        <p:spPr>
          <a:xfrm>
            <a:off x="609600" y="2133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Why should you make a website?</a:t>
            </a:r>
            <a:r>
              <a:rPr lang="en-US" sz="2800" dirty="0"/>
              <a:t>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Visibility is important! Say you give a good talk/poster presentation and Daniela notices. She wants to learn what year you are, who your adviser is, or check out your other work. Make it feasible!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Good to match norms. In CS, most senior PhD students have websites. If you don’t have one, others might think you’re disorganized. </a:t>
            </a:r>
          </a:p>
        </p:txBody>
      </p:sp>
    </p:spTree>
    <p:extLst>
      <p:ext uri="{BB962C8B-B14F-4D97-AF65-F5344CB8AC3E}">
        <p14:creationId xmlns:p14="http://schemas.microsoft.com/office/powerpoint/2010/main" val="191880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A3CC1-B820-4FB0-8A21-0E8C3D1A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10336" cy="1260286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F965E1-4690-4E21-8B9F-E53FA943B8C4}"/>
              </a:ext>
            </a:extLst>
          </p:cNvPr>
          <p:cNvSpPr/>
          <p:nvPr/>
        </p:nvSpPr>
        <p:spPr>
          <a:xfrm>
            <a:off x="76200" y="228600"/>
            <a:ext cx="2133600" cy="2743200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8E4109-9382-4407-81B8-B24068B1D2A5}"/>
              </a:ext>
            </a:extLst>
          </p:cNvPr>
          <p:cNvSpPr/>
          <p:nvPr/>
        </p:nvSpPr>
        <p:spPr>
          <a:xfrm>
            <a:off x="1861984" y="1709854"/>
            <a:ext cx="1948016" cy="1066800"/>
          </a:xfrm>
          <a:prstGeom prst="roundRect">
            <a:avLst/>
          </a:prstGeom>
          <a:solidFill>
            <a:schemeClr val="accent3"/>
          </a:solidFill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1. Picture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372BB6-21B5-405C-835C-46516461820E}"/>
              </a:ext>
            </a:extLst>
          </p:cNvPr>
          <p:cNvSpPr/>
          <p:nvPr/>
        </p:nvSpPr>
        <p:spPr>
          <a:xfrm>
            <a:off x="2504768" y="609600"/>
            <a:ext cx="6563032" cy="762000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930C4E-64B7-4454-9055-A4C164F31A4C}"/>
              </a:ext>
            </a:extLst>
          </p:cNvPr>
          <p:cNvSpPr/>
          <p:nvPr/>
        </p:nvSpPr>
        <p:spPr>
          <a:xfrm>
            <a:off x="6017941" y="1371600"/>
            <a:ext cx="3048000" cy="1066800"/>
          </a:xfrm>
          <a:prstGeom prst="roundRect">
            <a:avLst/>
          </a:prstGeom>
          <a:solidFill>
            <a:schemeClr val="accent3"/>
          </a:solidFill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2. Bio/Affiliation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72BA1A-E040-4DD3-8685-D42FAD901CF4}"/>
              </a:ext>
            </a:extLst>
          </p:cNvPr>
          <p:cNvSpPr/>
          <p:nvPr/>
        </p:nvSpPr>
        <p:spPr>
          <a:xfrm>
            <a:off x="76200" y="3363951"/>
            <a:ext cx="2133600" cy="293649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F6D245-EB71-4247-8387-4CB5056AE442}"/>
              </a:ext>
            </a:extLst>
          </p:cNvPr>
          <p:cNvSpPr/>
          <p:nvPr/>
        </p:nvSpPr>
        <p:spPr>
          <a:xfrm>
            <a:off x="76200" y="3657600"/>
            <a:ext cx="2133600" cy="1066800"/>
          </a:xfrm>
          <a:prstGeom prst="roundRect">
            <a:avLst/>
          </a:prstGeom>
          <a:solidFill>
            <a:schemeClr val="accent3"/>
          </a:solidFill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3. Contact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5EF9DC-CA39-4040-8260-3D652563ADB4}"/>
              </a:ext>
            </a:extLst>
          </p:cNvPr>
          <p:cNvSpPr/>
          <p:nvPr/>
        </p:nvSpPr>
        <p:spPr>
          <a:xfrm>
            <a:off x="2580968" y="3583259"/>
            <a:ext cx="6486832" cy="4951141"/>
          </a:xfrm>
          <a:prstGeom prst="roundRect">
            <a:avLst>
              <a:gd name="adj" fmla="val 6757"/>
            </a:avLst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7054CF-24BC-4DF9-840A-1F3C3D9333DE}"/>
              </a:ext>
            </a:extLst>
          </p:cNvPr>
          <p:cNvSpPr/>
          <p:nvPr/>
        </p:nvSpPr>
        <p:spPr>
          <a:xfrm>
            <a:off x="3570788" y="5638800"/>
            <a:ext cx="5497012" cy="1066800"/>
          </a:xfrm>
          <a:prstGeom prst="roundRect">
            <a:avLst/>
          </a:prstGeom>
          <a:solidFill>
            <a:schemeClr val="accent3"/>
          </a:solidFill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4. Research/Publications</a:t>
            </a:r>
          </a:p>
        </p:txBody>
      </p:sp>
    </p:spTree>
    <p:extLst>
      <p:ext uri="{BB962C8B-B14F-4D97-AF65-F5344CB8AC3E}">
        <p14:creationId xmlns:p14="http://schemas.microsoft.com/office/powerpoint/2010/main" val="34866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245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title</a:t>
            </a:r>
            <a:r>
              <a:rPr lang="en-US" sz="4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26E13-F9CA-44D0-A585-2CDC6C8BB8F8}"/>
              </a:ext>
            </a:extLst>
          </p:cNvPr>
          <p:cNvSpPr txBox="1"/>
          <p:nvPr/>
        </p:nvSpPr>
        <p:spPr>
          <a:xfrm>
            <a:off x="647699" y="1643390"/>
            <a:ext cx="377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Good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E4458-0CD1-48BB-AFC6-97BF42D4C757}"/>
              </a:ext>
            </a:extLst>
          </p:cNvPr>
          <p:cNvSpPr txBox="1"/>
          <p:nvPr/>
        </p:nvSpPr>
        <p:spPr>
          <a:xfrm>
            <a:off x="4419598" y="1643389"/>
            <a:ext cx="407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Bad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AE8753-4B50-4019-9C98-8094B3E00433}"/>
              </a:ext>
            </a:extLst>
          </p:cNvPr>
          <p:cNvCxnSpPr/>
          <p:nvPr/>
        </p:nvCxnSpPr>
        <p:spPr>
          <a:xfrm>
            <a:off x="647700" y="2362200"/>
            <a:ext cx="784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846A3D-721E-4DB4-B500-DF93F551933C}"/>
              </a:ext>
            </a:extLst>
          </p:cNvPr>
          <p:cNvCxnSpPr>
            <a:cxnSpLocks/>
          </p:cNvCxnSpPr>
          <p:nvPr/>
        </p:nvCxnSpPr>
        <p:spPr>
          <a:xfrm>
            <a:off x="4419600" y="1524000"/>
            <a:ext cx="0" cy="409914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59629C-B11D-4B3E-9B96-0495EB6EB2C4}"/>
              </a:ext>
            </a:extLst>
          </p:cNvPr>
          <p:cNvSpPr txBox="1"/>
          <p:nvPr/>
        </p:nvSpPr>
        <p:spPr>
          <a:xfrm>
            <a:off x="647699" y="2514600"/>
            <a:ext cx="377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Descriptive (but brief)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ABE322-D9BA-421F-8E10-B0A30460A33F}"/>
              </a:ext>
            </a:extLst>
          </p:cNvPr>
          <p:cNvSpPr txBox="1"/>
          <p:nvPr/>
        </p:nvSpPr>
        <p:spPr>
          <a:xfrm>
            <a:off x="4419600" y="2514599"/>
            <a:ext cx="407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Vague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9126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9144000" cy="1470025"/>
          </a:xfrm>
          <a:solidFill>
            <a:schemeClr val="accent3"/>
          </a:solidFill>
          <a:ln w="762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Website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10931-13CC-4A2A-B7C3-A0F75AF1D190}"/>
              </a:ext>
            </a:extLst>
          </p:cNvPr>
          <p:cNvSpPr txBox="1"/>
          <p:nvPr/>
        </p:nvSpPr>
        <p:spPr>
          <a:xfrm>
            <a:off x="609600" y="21336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Purpose: </a:t>
            </a:r>
            <a:r>
              <a:rPr lang="en-US" sz="2800" dirty="0"/>
              <a:t>introduce yourself. Use this to guide design.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accent5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Example: </a:t>
            </a:r>
            <a:r>
              <a:rPr lang="en-US" sz="2800" dirty="0"/>
              <a:t>What if I don’t have any publications yet?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OK to omit. OK to put “coming soon!”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People still want to know you without publications.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Example: </a:t>
            </a:r>
            <a:r>
              <a:rPr lang="en-US" sz="2800" dirty="0"/>
              <a:t>Should I list unfinished manuscripts?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One reason: excited about not-yet-published work.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One reason: make research activity look larger.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Still: please don’t </a:t>
            </a:r>
            <a:r>
              <a:rPr lang="en-US" sz="2800" i="1" dirty="0"/>
              <a:t>mislead</a:t>
            </a:r>
            <a:r>
              <a:rPr lang="en-US" sz="2800" dirty="0"/>
              <a:t> readers.</a:t>
            </a:r>
          </a:p>
        </p:txBody>
      </p:sp>
    </p:spTree>
    <p:extLst>
      <p:ext uri="{BB962C8B-B14F-4D97-AF65-F5344CB8AC3E}">
        <p14:creationId xmlns:p14="http://schemas.microsoft.com/office/powerpoint/2010/main" val="31341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9144000" cy="1470025"/>
          </a:xfrm>
          <a:solidFill>
            <a:schemeClr val="accent3"/>
          </a:solidFill>
          <a:ln w="762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Website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10931-13CC-4A2A-B7C3-A0F75AF1D190}"/>
              </a:ext>
            </a:extLst>
          </p:cNvPr>
          <p:cNvSpPr txBox="1"/>
          <p:nvPr/>
        </p:nvSpPr>
        <p:spPr>
          <a:xfrm>
            <a:off x="609600" y="21336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Purpose: </a:t>
            </a:r>
            <a:r>
              <a:rPr lang="en-US" sz="2800" dirty="0"/>
              <a:t>introduce yourself. Use this to guide design.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accent5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Example: </a:t>
            </a:r>
            <a:r>
              <a:rPr lang="en-US" sz="2800" dirty="0"/>
              <a:t>Should I include personal information?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Depends on what you want others to see!</a:t>
            </a:r>
            <a:endParaRPr lang="en-US" sz="2800" dirty="0">
              <a:solidFill>
                <a:schemeClr val="accent5"/>
              </a:solidFill>
            </a:endParaRP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accent5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Example: </a:t>
            </a:r>
            <a:r>
              <a:rPr lang="en-US" sz="2800" dirty="0"/>
              <a:t>What if I’m bad at HTML?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OK to copy a friend’s source code (but ask them to avoid awkwardness…).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OK to use generic (but clean) free layouts.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People still want to know you if you’re bad at HTML!</a:t>
            </a:r>
          </a:p>
        </p:txBody>
      </p:sp>
    </p:spTree>
    <p:extLst>
      <p:ext uri="{BB962C8B-B14F-4D97-AF65-F5344CB8AC3E}">
        <p14:creationId xmlns:p14="http://schemas.microsoft.com/office/powerpoint/2010/main" val="35226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9144000" cy="1470025"/>
          </a:xfrm>
          <a:solidFill>
            <a:schemeClr val="accent3"/>
          </a:solidFill>
          <a:ln w="762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Website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10931-13CC-4A2A-B7C3-A0F75AF1D190}"/>
              </a:ext>
            </a:extLst>
          </p:cNvPr>
          <p:cNvSpPr txBox="1"/>
          <p:nvPr/>
        </p:nvSpPr>
        <p:spPr>
          <a:xfrm>
            <a:off x="609600" y="2133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Purpose: </a:t>
            </a:r>
            <a:r>
              <a:rPr lang="en-US" sz="2800" dirty="0"/>
              <a:t>introduce yourself. Use this to guide design.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accent5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Example: </a:t>
            </a:r>
            <a:r>
              <a:rPr lang="en-US" sz="2800" dirty="0"/>
              <a:t>Should I list awards?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Sure! If you want others to know about them.</a:t>
            </a:r>
            <a:endParaRPr lang="en-US" sz="2800" dirty="0">
              <a:solidFill>
                <a:schemeClr val="accent5"/>
              </a:solidFill>
            </a:endParaRP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accent5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Last suggestion: </a:t>
            </a:r>
            <a:r>
              <a:rPr lang="en-US" sz="2800" dirty="0"/>
              <a:t>Be transparent.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It’s OK to brag a bit.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OK to list unpublished work to appear more active.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Just use same social norms: don’t be coy about it.</a:t>
            </a:r>
          </a:p>
        </p:txBody>
      </p:sp>
    </p:spTree>
    <p:extLst>
      <p:ext uri="{BB962C8B-B14F-4D97-AF65-F5344CB8AC3E}">
        <p14:creationId xmlns:p14="http://schemas.microsoft.com/office/powerpoint/2010/main" val="26566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9144000" cy="1470025"/>
          </a:xfrm>
          <a:solidFill>
            <a:schemeClr val="accent5">
              <a:lumMod val="75000"/>
            </a:schemeClr>
          </a:solidFill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Networking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10931-13CC-4A2A-B7C3-A0F75AF1D190}"/>
              </a:ext>
            </a:extLst>
          </p:cNvPr>
          <p:cNvSpPr txBox="1"/>
          <p:nvPr/>
        </p:nvSpPr>
        <p:spPr>
          <a:xfrm>
            <a:off x="609600" y="21336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Context: </a:t>
            </a:r>
            <a:r>
              <a:rPr lang="en-US" sz="2800" dirty="0"/>
              <a:t>researchers love meeting new students.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But also super busy. Just be respectful of time.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Any reason is a good reason to start a conversation.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accent5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Sample starters:</a:t>
            </a:r>
            <a:endParaRPr lang="en-US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 liked your talk. Can I ask you for more details re: X?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I’m working in (your area), and wondering if you’re aware of any prior work which does XYZ?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If you happen to be sitting together at lunch, or another social event, OK to just say hi.</a:t>
            </a:r>
          </a:p>
        </p:txBody>
      </p:sp>
    </p:spTree>
    <p:extLst>
      <p:ext uri="{BB962C8B-B14F-4D97-AF65-F5344CB8AC3E}">
        <p14:creationId xmlns:p14="http://schemas.microsoft.com/office/powerpoint/2010/main" val="22534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9144000" cy="1470025"/>
          </a:xfrm>
          <a:solidFill>
            <a:schemeClr val="accent5">
              <a:lumMod val="75000"/>
            </a:schemeClr>
          </a:solidFill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Networking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10931-13CC-4A2A-B7C3-A0F75AF1D190}"/>
              </a:ext>
            </a:extLst>
          </p:cNvPr>
          <p:cNvSpPr txBox="1"/>
          <p:nvPr/>
        </p:nvSpPr>
        <p:spPr>
          <a:xfrm>
            <a:off x="609600" y="21336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Context: </a:t>
            </a:r>
            <a:r>
              <a:rPr lang="en-US" sz="2800" dirty="0"/>
              <a:t>researchers love meeting new students.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But also super busy. Just be respectful of time.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Any reason is a good reason to start a conversation.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accent5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Best Case: they want to hear about you. Be ready!</a:t>
            </a:r>
            <a:endParaRPr lang="en-US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Good to have an outline answer prepared for: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“Tell me about one of your favorite projects.”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“What’s your research area?”</a:t>
            </a:r>
          </a:p>
        </p:txBody>
      </p:sp>
    </p:spTree>
    <p:extLst>
      <p:ext uri="{BB962C8B-B14F-4D97-AF65-F5344CB8AC3E}">
        <p14:creationId xmlns:p14="http://schemas.microsoft.com/office/powerpoint/2010/main" val="22094575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9144000" cy="1470025"/>
          </a:xfrm>
          <a:solidFill>
            <a:schemeClr val="accent1"/>
          </a:solidFill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Appendix: How to Parse Feedback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10931-13CC-4A2A-B7C3-A0F75AF1D190}"/>
              </a:ext>
            </a:extLst>
          </p:cNvPr>
          <p:cNvSpPr txBox="1"/>
          <p:nvPr/>
        </p:nvSpPr>
        <p:spPr>
          <a:xfrm>
            <a:off x="609600" y="21336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accent5"/>
                </a:solidFill>
              </a:rPr>
              <a:t>Context: </a:t>
            </a:r>
            <a:r>
              <a:rPr lang="en-US" sz="2800" dirty="0"/>
              <a:t>you’ll constantly get feedback forever.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/>
              <a:t>Some feedback is amazing and easy to parse.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“I think you should do XYZ because ABC.”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And you completely agree immediately.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/>
              <a:t>Most feedback is not. Especially when it’s non-interactive from reviewers, course evals, etc.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“The paper is OK I guess.”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But you can still get something out of it!</a:t>
            </a:r>
          </a:p>
        </p:txBody>
      </p:sp>
    </p:spTree>
    <p:extLst>
      <p:ext uri="{BB962C8B-B14F-4D97-AF65-F5344CB8AC3E}">
        <p14:creationId xmlns:p14="http://schemas.microsoft.com/office/powerpoint/2010/main" val="10747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4688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feedback examples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Theme of advice</a:t>
            </a:r>
            <a:r>
              <a:rPr lang="en-US" sz="2800" dirty="0"/>
              <a:t>: </a:t>
            </a:r>
            <a:r>
              <a:rPr lang="en-US" sz="2800" b="1" dirty="0"/>
              <a:t>Why</a:t>
            </a:r>
            <a:r>
              <a:rPr lang="en-US" sz="2800" dirty="0"/>
              <a:t> did this person give this feedback.</a:t>
            </a:r>
          </a:p>
          <a:p>
            <a:endParaRPr lang="en-US" sz="2800" dirty="0"/>
          </a:p>
          <a:p>
            <a:r>
              <a:rPr lang="en-US" sz="2800" dirty="0"/>
              <a:t>“I can’t follow the proof of Theorem 1, why does Ax = b?”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you clearly stated why Ax = b, OK to complain! (I do).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don’t </a:t>
            </a:r>
            <a:r>
              <a:rPr lang="en-US" sz="2800" b="1" dirty="0"/>
              <a:t>only</a:t>
            </a:r>
            <a:r>
              <a:rPr lang="en-US" sz="2800" dirty="0"/>
              <a:t> complain. Make it clearer.</a:t>
            </a:r>
          </a:p>
          <a:p>
            <a:endParaRPr lang="en-US" sz="2800" dirty="0"/>
          </a:p>
          <a:p>
            <a:r>
              <a:rPr lang="en-US" sz="2800" dirty="0"/>
              <a:t>“The results are fine, but incremental compared to [ABC].”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[ABC] is completely different, OK to complain! (I do).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adjust your next draft to better distinguish.</a:t>
            </a:r>
          </a:p>
        </p:txBody>
      </p:sp>
    </p:spTree>
    <p:extLst>
      <p:ext uri="{BB962C8B-B14F-4D97-AF65-F5344CB8AC3E}">
        <p14:creationId xmlns:p14="http://schemas.microsoft.com/office/powerpoint/2010/main" val="1100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4582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personal anecdote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Senior prof offered to skim my job talk</a:t>
            </a:r>
            <a:r>
              <a:rPr lang="en-US" sz="28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Was ~50 minutes on my thesis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Pretty blunt appraisal (paraphrased)</a:t>
            </a:r>
            <a:r>
              <a:rPr lang="en-US" sz="2800" dirty="0"/>
              <a:t>: “So my opinion on this stuff is that there were these open problems and you solved them. But it’s not really that relevant or exciting and it’s not clear what’s next.”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That hurt a lot, but it turned into great advice</a:t>
            </a:r>
            <a:r>
              <a:rPr lang="en-US" sz="2800" dirty="0"/>
              <a:t>: others thought this way too, I really needed to address this.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Point</a:t>
            </a:r>
            <a:r>
              <a:rPr lang="en-US" sz="2800" dirty="0"/>
              <a:t>: I disagree with the subjective evaluation, but the advice was needed. Radically improved my talk.</a:t>
            </a:r>
          </a:p>
        </p:txBody>
      </p:sp>
    </p:spTree>
    <p:extLst>
      <p:ext uri="{BB962C8B-B14F-4D97-AF65-F5344CB8AC3E}">
        <p14:creationId xmlns:p14="http://schemas.microsoft.com/office/powerpoint/2010/main" val="33982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586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Themes and Disclaimers</a:t>
            </a:r>
            <a:r>
              <a:rPr lang="en-US" sz="4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Disclaimer</a:t>
            </a:r>
            <a:r>
              <a:rPr lang="en-US" sz="2800" dirty="0"/>
              <a:t>: Most of the advice given in this talk is subjective: mix of advice from Nicole and Matt.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en-US" sz="2800" dirty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Recurring Theme</a:t>
            </a:r>
            <a:r>
              <a:rPr lang="en-US" sz="2800" dirty="0"/>
              <a:t>: Always understand </a:t>
            </a:r>
            <a:r>
              <a:rPr lang="en-US" sz="2800" b="1" dirty="0"/>
              <a:t>why.</a:t>
            </a:r>
          </a:p>
          <a:p>
            <a:pPr marL="971550" lvl="1" indent="-514350">
              <a:buClr>
                <a:schemeClr val="tx1"/>
              </a:buClr>
              <a:buAutoNum type="arabicPeriod"/>
            </a:pPr>
            <a:r>
              <a:rPr lang="en-US" sz="2800" b="1" dirty="0"/>
              <a:t>Do</a:t>
            </a:r>
            <a:r>
              <a:rPr lang="en-US" sz="2800" dirty="0"/>
              <a:t> look to others for examples of good talks/websites/papers/etc.</a:t>
            </a:r>
          </a:p>
          <a:p>
            <a:pPr marL="971550" lvl="1" indent="-514350">
              <a:buClr>
                <a:schemeClr val="tx1"/>
              </a:buClr>
              <a:buAutoNum type="arabicPeriod"/>
            </a:pPr>
            <a:r>
              <a:rPr lang="en-US" sz="2800" b="1" dirty="0"/>
              <a:t>Don’t</a:t>
            </a:r>
            <a:r>
              <a:rPr lang="en-US" sz="2800" dirty="0"/>
              <a:t> try to “follow the rules” without understanding why. </a:t>
            </a:r>
          </a:p>
          <a:p>
            <a:pPr algn="r">
              <a:buClr>
                <a:schemeClr val="tx1"/>
              </a:buClr>
            </a:pPr>
            <a:br>
              <a:rPr lang="en-US" sz="2800" dirty="0">
                <a:solidFill>
                  <a:schemeClr val="accent4"/>
                </a:solidFill>
              </a:rPr>
            </a:b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1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245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title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Bad</a:t>
            </a:r>
            <a:r>
              <a:rPr lang="en-US" sz="2800" dirty="0"/>
              <a:t>: 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i="1" dirty="0">
                <a:solidFill>
                  <a:schemeClr val="accent2"/>
                </a:solidFill>
              </a:rPr>
              <a:t>Information Aggregation in Social Networks</a:t>
            </a:r>
            <a:r>
              <a:rPr lang="en-US" sz="2800" dirty="0"/>
              <a:t>, Feldman, Immorlica, Lucier and Weinberg, 2014, working paper.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Good</a:t>
            </a:r>
            <a:r>
              <a:rPr lang="en-US" sz="2800" dirty="0"/>
              <a:t>: 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i="1" dirty="0">
                <a:solidFill>
                  <a:schemeClr val="accent2"/>
                </a:solidFill>
              </a:rPr>
              <a:t>Reaching Consensus via non-Bayesian Asynchronous Learning in Social Networks</a:t>
            </a:r>
            <a:r>
              <a:rPr lang="en-US" sz="2800" dirty="0"/>
              <a:t>, Feldman, Immorlica, Lucier and Weinberg, APPROX 2014.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09600"/>
            <a:ext cx="1245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title</a:t>
            </a:r>
            <a:r>
              <a:rPr lang="en-US" sz="4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8C37-2525-47DD-8BF2-F1542A11880C}"/>
              </a:ext>
            </a:extLst>
          </p:cNvPr>
          <p:cNvSpPr txBox="1"/>
          <p:nvPr/>
        </p:nvSpPr>
        <p:spPr>
          <a:xfrm>
            <a:off x="457200" y="1645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Purpose</a:t>
            </a:r>
            <a:r>
              <a:rPr lang="en-US" sz="2800" dirty="0"/>
              <a:t>: Briefly indicate why someone might be interested in reading your paper.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</a:t>
            </a:r>
            <a:r>
              <a:rPr lang="en-US" sz="2800" dirty="0"/>
              <a:t>: Why is vague bad?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2"/>
                </a:solidFill>
              </a:rPr>
              <a:t>Information Aggregation in Social Networks.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Is it a theory paper? Empirical study?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No idea what makes it different from the 100,000 other papers on information aggregation in social networks.</a:t>
            </a:r>
          </a:p>
        </p:txBody>
      </p:sp>
    </p:spTree>
    <p:extLst>
      <p:ext uri="{BB962C8B-B14F-4D97-AF65-F5344CB8AC3E}">
        <p14:creationId xmlns:p14="http://schemas.microsoft.com/office/powerpoint/2010/main" val="16893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ppt/theme/theme1.xml><?xml version="1.0" encoding="utf-8"?>
<a:theme xmlns:a="http://schemas.openxmlformats.org/drawingml/2006/main" name="Standard Slides">
  <a:themeElements>
    <a:clrScheme name="main">
      <a:dk1>
        <a:srgbClr val="FFFFFF"/>
      </a:dk1>
      <a:lt1>
        <a:srgbClr val="000000"/>
      </a:lt1>
      <a:dk2>
        <a:srgbClr val="0000CC"/>
      </a:dk2>
      <a:lt2>
        <a:srgbClr val="FFC000"/>
      </a:lt2>
      <a:accent1>
        <a:srgbClr val="339933"/>
      </a:accent1>
      <a:accent2>
        <a:srgbClr val="FF0000"/>
      </a:accent2>
      <a:accent3>
        <a:srgbClr val="FF9900"/>
      </a:accent3>
      <a:accent4>
        <a:srgbClr val="FF3399"/>
      </a:accent4>
      <a:accent5>
        <a:srgbClr val="9933FF"/>
      </a:accent5>
      <a:accent6>
        <a:srgbClr val="33CCFF"/>
      </a:accent6>
      <a:hlink>
        <a:srgbClr val="996633"/>
      </a:hlink>
      <a:folHlink>
        <a:srgbClr val="00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124632</TotalTime>
  <Words>5108</Words>
  <Application>Microsoft Office PowerPoint</Application>
  <PresentationFormat>On-screen Show (4:3)</PresentationFormat>
  <Paragraphs>699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Arial Black</vt:lpstr>
      <vt:lpstr>Bahnschrift Light</vt:lpstr>
      <vt:lpstr>Calibri</vt:lpstr>
      <vt:lpstr>Cambria Math</vt:lpstr>
      <vt:lpstr>Comic Sans MS</vt:lpstr>
      <vt:lpstr>Elephant</vt:lpstr>
      <vt:lpstr>Gill Sans MT</vt:lpstr>
      <vt:lpstr>Verdana</vt:lpstr>
      <vt:lpstr>Standard Slides</vt:lpstr>
      <vt:lpstr>Guiding Principles for Creating Your Public Image</vt:lpstr>
      <vt:lpstr>PowerPoint Presentation</vt:lpstr>
      <vt:lpstr>PowerPoint Presentation</vt:lpstr>
      <vt:lpstr>Writing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 Principles</vt:lpstr>
      <vt:lpstr>PowerPoint Presentation</vt:lpstr>
      <vt:lpstr>Website Principles</vt:lpstr>
      <vt:lpstr>Website Principles</vt:lpstr>
      <vt:lpstr>Website Principles</vt:lpstr>
      <vt:lpstr>Networking Principles</vt:lpstr>
      <vt:lpstr>Networking Principles</vt:lpstr>
      <vt:lpstr>Appendix: How to Parse Feedback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TEST COLOR TEST COLOR TEST COLOR TEST</dc:title>
  <dc:creator>Nicole Immorlica</dc:creator>
  <cp:lastModifiedBy>Matt Weinberg</cp:lastModifiedBy>
  <cp:revision>2633</cp:revision>
  <dcterms:created xsi:type="dcterms:W3CDTF">2012-03-15T20:09:19Z</dcterms:created>
  <dcterms:modified xsi:type="dcterms:W3CDTF">2020-06-14T18:28:28Z</dcterms:modified>
</cp:coreProperties>
</file>